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5" r:id="rId2"/>
    <p:sldId id="270"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3" r:id="rId24"/>
    <p:sldId id="295" r:id="rId25"/>
    <p:sldId id="296" r:id="rId26"/>
    <p:sldId id="297" r:id="rId27"/>
    <p:sldId id="298" r:id="rId28"/>
    <p:sldId id="299" r:id="rId29"/>
    <p:sldId id="300" r:id="rId30"/>
    <p:sldId id="301" r:id="rId31"/>
    <p:sldId id="302" r:id="rId32"/>
    <p:sldId id="303" r:id="rId33"/>
    <p:sldId id="304" r:id="rId34"/>
    <p:sldId id="305" r:id="rId35"/>
    <p:sldId id="307" r:id="rId36"/>
    <p:sldId id="308" r:id="rId3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BERGER Rupert" initials="GR" lastIdx="2" clrIdx="0"/>
  <p:cmAuthor id="2" name="I014" initials="I014" lastIdx="9" clrIdx="1"/>
  <p:cmAuthor id="3" name="SOB#13" initials="MV" lastIdx="9" clrIdx="2"/>
  <p:cmAuthor id="4" name="Juras_S" initials="JS" lastIdx="1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a:srgbClr val="FFFFFF"/>
    <a:srgbClr val="000066"/>
    <a:srgbClr val="000099"/>
    <a:srgbClr val="003399"/>
    <a:srgbClr val="0000FF"/>
    <a:srgbClr val="800080"/>
    <a:srgbClr val="9900CC"/>
    <a:srgbClr val="D6009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41" d="100"/>
          <a:sy n="41" d="100"/>
        </p:scale>
        <p:origin x="726"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023F46F4-D0C2-49C1-86F1-0D5205D8281F}" type="datetimeFigureOut">
              <a:rPr lang="de-AT" smtClean="0"/>
              <a:t>17.05.2021</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7968BA4F-45F9-461C-9AAB-59B83B2E664D}" type="slidenum">
              <a:rPr lang="de-AT" smtClean="0"/>
              <a:t>‹#›</a:t>
            </a:fld>
            <a:endParaRPr lang="de-AT"/>
          </a:p>
        </p:txBody>
      </p:sp>
    </p:spTree>
    <p:extLst>
      <p:ext uri="{BB962C8B-B14F-4D97-AF65-F5344CB8AC3E}">
        <p14:creationId xmlns:p14="http://schemas.microsoft.com/office/powerpoint/2010/main" val="260930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8BA4F-45F9-461C-9AAB-59B83B2E664D}" type="slidenum">
              <a:rPr lang="de-AT" smtClean="0"/>
              <a:t>6</a:t>
            </a:fld>
            <a:endParaRPr lang="de-AT"/>
          </a:p>
        </p:txBody>
      </p:sp>
    </p:spTree>
    <p:extLst>
      <p:ext uri="{BB962C8B-B14F-4D97-AF65-F5344CB8AC3E}">
        <p14:creationId xmlns:p14="http://schemas.microsoft.com/office/powerpoint/2010/main" val="418526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8BA4F-45F9-461C-9AAB-59B83B2E664D}" type="slidenum">
              <a:rPr lang="de-AT" smtClean="0"/>
              <a:t>24</a:t>
            </a:fld>
            <a:endParaRPr lang="de-AT"/>
          </a:p>
        </p:txBody>
      </p:sp>
    </p:spTree>
    <p:extLst>
      <p:ext uri="{BB962C8B-B14F-4D97-AF65-F5344CB8AC3E}">
        <p14:creationId xmlns:p14="http://schemas.microsoft.com/office/powerpoint/2010/main" val="266590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935225" y="4581128"/>
            <a:ext cx="6373079" cy="648072"/>
          </a:xfrm>
        </p:spPr>
        <p:txBody>
          <a:bodyPr>
            <a:normAutofit/>
          </a:bodyPr>
          <a:lstStyle>
            <a:lvl1pPr marL="0" indent="0" algn="l">
              <a:buNone/>
              <a:defRPr sz="3200" b="1">
                <a:solidFill>
                  <a:srgbClr val="5556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Subline</a:t>
            </a:r>
            <a:endParaRPr lang="de-AT"/>
          </a:p>
        </p:txBody>
      </p:sp>
      <p:sp>
        <p:nvSpPr>
          <p:cNvPr id="6" name="Rechteck 5"/>
          <p:cNvSpPr/>
          <p:nvPr userDrawn="1"/>
        </p:nvSpPr>
        <p:spPr>
          <a:xfrm>
            <a:off x="-7937" y="2306689"/>
            <a:ext cx="8684393" cy="1368152"/>
          </a:xfrm>
          <a:prstGeom prst="rect">
            <a:avLst/>
          </a:prstGeom>
          <a:solidFill>
            <a:srgbClr val="D00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ctrTitle" hasCustomPrompt="1"/>
          </p:nvPr>
        </p:nvSpPr>
        <p:spPr>
          <a:xfrm>
            <a:off x="941783" y="2247007"/>
            <a:ext cx="6380957" cy="1470025"/>
          </a:xfrm>
        </p:spPr>
        <p:txBody>
          <a:bodyPr>
            <a:normAutofit/>
          </a:bodyPr>
          <a:lstStyle>
            <a:lvl1pPr>
              <a:defRPr sz="4000" b="1">
                <a:solidFill>
                  <a:schemeClr val="bg1"/>
                </a:solidFill>
              </a:defRPr>
            </a:lvl1pPr>
          </a:lstStyle>
          <a:p>
            <a:r>
              <a:rPr lang="de-DE"/>
              <a:t>Headline</a:t>
            </a:r>
            <a:endParaRPr lang="de-AT"/>
          </a:p>
        </p:txBody>
      </p:sp>
    </p:spTree>
    <p:extLst>
      <p:ext uri="{BB962C8B-B14F-4D97-AF65-F5344CB8AC3E}">
        <p14:creationId xmlns:p14="http://schemas.microsoft.com/office/powerpoint/2010/main" val="325144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6" name="Rechteck 5"/>
          <p:cNvSpPr/>
          <p:nvPr userDrawn="1"/>
        </p:nvSpPr>
        <p:spPr>
          <a:xfrm>
            <a:off x="0" y="361231"/>
            <a:ext cx="8964489" cy="1008111"/>
          </a:xfrm>
          <a:prstGeom prst="rect">
            <a:avLst/>
          </a:prstGeom>
          <a:solidFill>
            <a:srgbClr val="D00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p:nvPr>
        </p:nvSpPr>
        <p:spPr>
          <a:xfrm>
            <a:off x="611560" y="274638"/>
            <a:ext cx="8136904" cy="1143000"/>
          </a:xfrm>
        </p:spPr>
        <p:txBody>
          <a:bodyPr/>
          <a:lstStyle>
            <a:lvl1pPr>
              <a:defRPr b="1">
                <a:solidFill>
                  <a:schemeClr val="bg1"/>
                </a:solidFill>
              </a:defRPr>
            </a:lvl1pPr>
          </a:lstStyle>
          <a:p>
            <a:r>
              <a:rPr lang="en-US"/>
              <a:t>Click to edit Master title style</a:t>
            </a:r>
            <a:endParaRPr lang="de-AT"/>
          </a:p>
        </p:txBody>
      </p:sp>
      <p:sp>
        <p:nvSpPr>
          <p:cNvPr id="3" name="Inhaltsplatzhalter 2"/>
          <p:cNvSpPr>
            <a:spLocks noGrp="1"/>
          </p:cNvSpPr>
          <p:nvPr>
            <p:ph idx="1"/>
          </p:nvPr>
        </p:nvSpPr>
        <p:spPr>
          <a:xfrm>
            <a:off x="611560" y="1600200"/>
            <a:ext cx="8136904" cy="4525963"/>
          </a:xfrm>
        </p:spPr>
        <p:txBody>
          <a:bodyPr>
            <a:normAutofit/>
          </a:bodyPr>
          <a:lstStyle>
            <a:lvl1pPr marL="0" indent="0">
              <a:buFont typeface="Arial" panose="020B0604020202020204" pitchFamily="34" charset="0"/>
              <a:buNone/>
              <a:defRPr sz="2400">
                <a:solidFill>
                  <a:srgbClr val="55565A"/>
                </a:solidFill>
              </a:defRPr>
            </a:lvl1pPr>
            <a:lvl2pPr marL="742950" indent="-285750">
              <a:buClr>
                <a:srgbClr val="D00A2D"/>
              </a:buClr>
              <a:buFont typeface="Arial" panose="020B0604020202020204" pitchFamily="34" charset="0"/>
              <a:buChar char="•"/>
              <a:defRPr sz="2400">
                <a:solidFill>
                  <a:srgbClr val="55565A"/>
                </a:solidFill>
              </a:defRPr>
            </a:lvl2pPr>
            <a:lvl3pPr>
              <a:buClr>
                <a:srgbClr val="D00A2D"/>
              </a:buClr>
              <a:defRPr sz="2400">
                <a:solidFill>
                  <a:srgbClr val="55565A"/>
                </a:solidFill>
              </a:defRPr>
            </a:lvl3pPr>
            <a:lvl4pPr marL="1600200" indent="-228600">
              <a:buClr>
                <a:srgbClr val="D00A2D"/>
              </a:buClr>
              <a:buFont typeface="Arial" panose="020B0604020202020204" pitchFamily="34" charset="0"/>
              <a:buChar char="•"/>
              <a:defRPr sz="2400">
                <a:solidFill>
                  <a:srgbClr val="55565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Tree>
    <p:extLst>
      <p:ext uri="{BB962C8B-B14F-4D97-AF65-F5344CB8AC3E}">
        <p14:creationId xmlns:p14="http://schemas.microsoft.com/office/powerpoint/2010/main" val="236652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5" name="Rechteck 4"/>
          <p:cNvSpPr/>
          <p:nvPr userDrawn="1"/>
        </p:nvSpPr>
        <p:spPr>
          <a:xfrm>
            <a:off x="0" y="361231"/>
            <a:ext cx="8964489" cy="1008111"/>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p:nvPr>
        </p:nvSpPr>
        <p:spPr>
          <a:xfrm>
            <a:off x="611560" y="274638"/>
            <a:ext cx="8136904" cy="1143000"/>
          </a:xfrm>
        </p:spPr>
        <p:txBody>
          <a:bodyPr/>
          <a:lstStyle>
            <a:lvl1pPr>
              <a:defRPr b="1">
                <a:solidFill>
                  <a:schemeClr val="bg1"/>
                </a:solidFill>
              </a:defRPr>
            </a:lvl1pPr>
          </a:lstStyle>
          <a:p>
            <a:r>
              <a:rPr lang="en-US"/>
              <a:t>Click to edit Master title style</a:t>
            </a:r>
            <a:endParaRPr lang="de-AT"/>
          </a:p>
        </p:txBody>
      </p:sp>
      <p:sp>
        <p:nvSpPr>
          <p:cNvPr id="3" name="Inhaltsplatzhalter 2"/>
          <p:cNvSpPr>
            <a:spLocks noGrp="1"/>
          </p:cNvSpPr>
          <p:nvPr>
            <p:ph idx="1"/>
          </p:nvPr>
        </p:nvSpPr>
        <p:spPr>
          <a:xfrm>
            <a:off x="611560" y="1600200"/>
            <a:ext cx="8136904" cy="4525963"/>
          </a:xfrm>
        </p:spPr>
        <p:txBody>
          <a:bodyPr>
            <a:normAutofit/>
          </a:bodyPr>
          <a:lstStyle>
            <a:lvl1pPr marL="0" indent="0">
              <a:buFont typeface="Arial" panose="020B0604020202020204" pitchFamily="34" charset="0"/>
              <a:buNone/>
              <a:defRPr sz="2400">
                <a:solidFill>
                  <a:srgbClr val="55565A"/>
                </a:solidFill>
              </a:defRPr>
            </a:lvl1pPr>
            <a:lvl2pPr marL="742950" indent="-285750">
              <a:buClr>
                <a:srgbClr val="D00A2D"/>
              </a:buClr>
              <a:buFont typeface="Arial" panose="020B0604020202020204" pitchFamily="34" charset="0"/>
              <a:buChar char="•"/>
              <a:defRPr sz="2400">
                <a:solidFill>
                  <a:srgbClr val="55565A"/>
                </a:solidFill>
              </a:defRPr>
            </a:lvl2pPr>
            <a:lvl3pPr>
              <a:buClr>
                <a:srgbClr val="D00A2D"/>
              </a:buClr>
              <a:defRPr sz="2400">
                <a:solidFill>
                  <a:srgbClr val="55565A"/>
                </a:solidFill>
              </a:defRPr>
            </a:lvl3pPr>
            <a:lvl4pPr marL="1600200" indent="-228600">
              <a:buClr>
                <a:srgbClr val="D00A2D"/>
              </a:buClr>
              <a:buFont typeface="Arial" panose="020B0604020202020204" pitchFamily="34" charset="0"/>
              <a:buChar char="•"/>
              <a:defRPr sz="2400">
                <a:solidFill>
                  <a:srgbClr val="55565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Tree>
    <p:extLst>
      <p:ext uri="{BB962C8B-B14F-4D97-AF65-F5344CB8AC3E}">
        <p14:creationId xmlns:p14="http://schemas.microsoft.com/office/powerpoint/2010/main" val="240041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5" name="Rechteck 4"/>
          <p:cNvSpPr/>
          <p:nvPr userDrawn="1"/>
        </p:nvSpPr>
        <p:spPr>
          <a:xfrm>
            <a:off x="0" y="361231"/>
            <a:ext cx="8964489" cy="1008111"/>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title"/>
          </p:nvPr>
        </p:nvSpPr>
        <p:spPr>
          <a:xfrm>
            <a:off x="611560" y="274638"/>
            <a:ext cx="8136904" cy="1143000"/>
          </a:xfrm>
        </p:spPr>
        <p:txBody>
          <a:bodyPr/>
          <a:lstStyle>
            <a:lvl1pPr>
              <a:defRPr b="1">
                <a:solidFill>
                  <a:schemeClr val="bg1"/>
                </a:solidFill>
              </a:defRPr>
            </a:lvl1pPr>
          </a:lstStyle>
          <a:p>
            <a:r>
              <a:rPr lang="en-US"/>
              <a:t>Click to edit Master title style</a:t>
            </a:r>
            <a:endParaRPr lang="de-AT"/>
          </a:p>
        </p:txBody>
      </p:sp>
      <p:sp>
        <p:nvSpPr>
          <p:cNvPr id="3" name="Inhaltsplatzhalter 2"/>
          <p:cNvSpPr>
            <a:spLocks noGrp="1"/>
          </p:cNvSpPr>
          <p:nvPr>
            <p:ph idx="1"/>
          </p:nvPr>
        </p:nvSpPr>
        <p:spPr>
          <a:xfrm>
            <a:off x="611560" y="1600200"/>
            <a:ext cx="8136904" cy="4525963"/>
          </a:xfrm>
        </p:spPr>
        <p:txBody>
          <a:bodyPr>
            <a:normAutofit/>
          </a:bodyPr>
          <a:lstStyle>
            <a:lvl1pPr marL="0" indent="0">
              <a:buFont typeface="Arial" panose="020B0604020202020204" pitchFamily="34" charset="0"/>
              <a:buNone/>
              <a:defRPr sz="2400">
                <a:solidFill>
                  <a:srgbClr val="55565A"/>
                </a:solidFill>
              </a:defRPr>
            </a:lvl1pPr>
            <a:lvl2pPr marL="742950" indent="-285750">
              <a:buClr>
                <a:srgbClr val="D00A2D"/>
              </a:buClr>
              <a:buFont typeface="Arial" panose="020B0604020202020204" pitchFamily="34" charset="0"/>
              <a:buChar char="•"/>
              <a:defRPr sz="2400">
                <a:solidFill>
                  <a:srgbClr val="55565A"/>
                </a:solidFill>
              </a:defRPr>
            </a:lvl2pPr>
            <a:lvl3pPr>
              <a:buClr>
                <a:srgbClr val="D00A2D"/>
              </a:buClr>
              <a:defRPr sz="2400">
                <a:solidFill>
                  <a:srgbClr val="55565A"/>
                </a:solidFill>
              </a:defRPr>
            </a:lvl3pPr>
            <a:lvl4pPr marL="1600200" indent="-228600">
              <a:buClr>
                <a:srgbClr val="D00A2D"/>
              </a:buClr>
              <a:buFont typeface="Arial" panose="020B0604020202020204" pitchFamily="34" charset="0"/>
              <a:buChar char="•"/>
              <a:defRPr sz="2400">
                <a:solidFill>
                  <a:srgbClr val="55565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Tree>
    <p:extLst>
      <p:ext uri="{BB962C8B-B14F-4D97-AF65-F5344CB8AC3E}">
        <p14:creationId xmlns:p14="http://schemas.microsoft.com/office/powerpoint/2010/main" val="334010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17240" y="274638"/>
            <a:ext cx="7931224" cy="1143000"/>
          </a:xfrm>
          <a:prstGeom prst="rect">
            <a:avLst/>
          </a:prstGeom>
        </p:spPr>
        <p:txBody>
          <a:bodyPr vert="horz" lIns="91440" tIns="45720" rIns="91440" bIns="45720" rtlCol="0" anchor="ctr">
            <a:noAutofit/>
          </a:bodyPr>
          <a:lstStyle/>
          <a:p>
            <a:r>
              <a:rPr lang="de-DE"/>
              <a:t>Titelmasterformat durch Klicken bearbeiten</a:t>
            </a:r>
            <a:endParaRPr lang="de-AT"/>
          </a:p>
        </p:txBody>
      </p:sp>
      <p:sp>
        <p:nvSpPr>
          <p:cNvPr id="3" name="Textplatzhalter 2"/>
          <p:cNvSpPr>
            <a:spLocks noGrp="1"/>
          </p:cNvSpPr>
          <p:nvPr>
            <p:ph type="body" idx="1"/>
          </p:nvPr>
        </p:nvSpPr>
        <p:spPr>
          <a:xfrm>
            <a:off x="827584" y="1600200"/>
            <a:ext cx="7920880" cy="4525963"/>
          </a:xfrm>
          <a:prstGeom prst="rect">
            <a:avLst/>
          </a:prstGeom>
        </p:spPr>
        <p:txBody>
          <a:bodyPr vert="horz" lIns="91440" tIns="45720" rIns="91440" bIns="45720" rtlCol="0">
            <a:normAutofit/>
          </a:bodyPr>
          <a:lstStyle/>
          <a:p>
            <a:pPr lvl="0"/>
            <a:r>
              <a:rPr lang="de-DE"/>
              <a:t>Textmasterformat bearbeiten</a:t>
            </a:r>
          </a:p>
          <a:p>
            <a:pPr lvl="0"/>
            <a:r>
              <a:rPr lang="de-DE"/>
              <a:t>Zweite Ebene</a:t>
            </a:r>
          </a:p>
          <a:p>
            <a:pPr lvl="1"/>
            <a:r>
              <a:rPr lang="de-DE"/>
              <a:t>Dritte Ebene</a:t>
            </a:r>
          </a:p>
          <a:p>
            <a:pPr lvl="2"/>
            <a:r>
              <a:rPr lang="de-DE"/>
              <a:t>Vierte Ebene</a:t>
            </a:r>
          </a:p>
          <a:p>
            <a:pPr lvl="3"/>
            <a:r>
              <a:rPr lang="de-DE"/>
              <a:t>Fünfte Ebene</a:t>
            </a:r>
            <a:endParaRPr lang="de-AT"/>
          </a:p>
        </p:txBody>
      </p:sp>
      <p:sp>
        <p:nvSpPr>
          <p:cNvPr id="4" name="Rechteck 3"/>
          <p:cNvSpPr/>
          <p:nvPr userDrawn="1"/>
        </p:nvSpPr>
        <p:spPr>
          <a:xfrm>
            <a:off x="4250247" y="6536377"/>
            <a:ext cx="465769" cy="276999"/>
          </a:xfrm>
          <a:prstGeom prst="rect">
            <a:avLst/>
          </a:prstGeom>
        </p:spPr>
        <p:txBody>
          <a:bodyPr wrap="none">
            <a:spAutoFit/>
          </a:bodyPr>
          <a:lstStyle/>
          <a:p>
            <a:fld id="{7968BA4F-45F9-461C-9AAB-59B83B2E664D}" type="slidenum">
              <a:rPr lang="de-AT" sz="1200" smtClean="0">
                <a:solidFill>
                  <a:srgbClr val="55565A"/>
                </a:solidFill>
              </a:rPr>
              <a:pPr/>
              <a:t>‹#›</a:t>
            </a:fld>
            <a:endParaRPr lang="de-AT" sz="1200">
              <a:solidFill>
                <a:srgbClr val="55565A"/>
              </a:solidFill>
            </a:endParaRPr>
          </a:p>
        </p:txBody>
      </p:sp>
    </p:spTree>
    <p:extLst>
      <p:ext uri="{BB962C8B-B14F-4D97-AF65-F5344CB8AC3E}">
        <p14:creationId xmlns:p14="http://schemas.microsoft.com/office/powerpoint/2010/main" val="218071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spcBef>
          <a:spcPct val="0"/>
        </a:spcBef>
        <a:buNone/>
        <a:defRPr sz="3200" kern="1200">
          <a:solidFill>
            <a:srgbClr val="D00A2D"/>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lang="de-DE" sz="2400" kern="1200" smtClean="0">
          <a:solidFill>
            <a:srgbClr val="55565A"/>
          </a:solidFill>
          <a:latin typeface="+mn-lt"/>
          <a:ea typeface="+mn-ea"/>
          <a:cs typeface="+mn-cs"/>
        </a:defRPr>
      </a:lvl1pPr>
      <a:lvl2pPr marL="914400" indent="-457200" algn="l" defTabSz="914400" rtl="0" eaLnBrk="1" latinLnBrk="0" hangingPunct="1">
        <a:spcBef>
          <a:spcPct val="20000"/>
        </a:spcBef>
        <a:buClr>
          <a:srgbClr val="D00A2D"/>
        </a:buClr>
        <a:buFont typeface="Arial" panose="020B0604020202020204" pitchFamily="34" charset="0"/>
        <a:buChar char="•"/>
        <a:defRPr lang="de-DE" sz="2400" kern="1200" smtClean="0">
          <a:solidFill>
            <a:srgbClr val="55565A"/>
          </a:solidFill>
          <a:latin typeface="+mn-lt"/>
          <a:ea typeface="+mn-ea"/>
          <a:cs typeface="+mn-cs"/>
        </a:defRPr>
      </a:lvl2pPr>
      <a:lvl3pPr marL="1143000" indent="-228600" algn="l" defTabSz="914400" rtl="0" eaLnBrk="1" latinLnBrk="0" hangingPunct="1">
        <a:spcBef>
          <a:spcPct val="20000"/>
        </a:spcBef>
        <a:buClr>
          <a:srgbClr val="D00A2D"/>
        </a:buClr>
        <a:buFont typeface="Arial" panose="020B0604020202020204" pitchFamily="34" charset="0"/>
        <a:buChar char="•"/>
        <a:defRPr lang="de-DE" sz="2400" kern="1200" smtClean="0">
          <a:solidFill>
            <a:srgbClr val="55565A"/>
          </a:solidFill>
          <a:latin typeface="+mn-lt"/>
          <a:ea typeface="+mn-ea"/>
          <a:cs typeface="+mn-cs"/>
        </a:defRPr>
      </a:lvl3pPr>
      <a:lvl4pPr marL="1600200" indent="-228600" algn="l" defTabSz="914400" rtl="0" eaLnBrk="1" latinLnBrk="0" hangingPunct="1">
        <a:spcBef>
          <a:spcPct val="20000"/>
        </a:spcBef>
        <a:buClr>
          <a:srgbClr val="D00A2D"/>
        </a:buClr>
        <a:buFont typeface="Arial" panose="020B0604020202020204" pitchFamily="34" charset="0"/>
        <a:buChar char="•"/>
        <a:defRPr lang="de-DE" sz="2400" kern="1200" smtClean="0">
          <a:solidFill>
            <a:srgbClr val="5556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de-AT" sz="28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vvkt.l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von daten! 20140311\!!!KUNDEN\Amomed Pharma\BrandingGuidelines2016\pptArchiv\weltkarte_bearb-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375047"/>
            <a:ext cx="5715186" cy="40454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251520" y="2276872"/>
            <a:ext cx="8352928" cy="1470025"/>
          </a:xfrm>
          <a:ln>
            <a:noFill/>
          </a:ln>
        </p:spPr>
        <p:txBody>
          <a:bodyPr>
            <a:noAutofit/>
          </a:bodyPr>
          <a:lstStyle/>
          <a:p>
            <a:r>
              <a:rPr lang="lt-LT" sz="2500" dirty="0"/>
              <a:t>Sveikatos priežiūros specialistų mokymai apie saugų darbą su </a:t>
            </a:r>
            <a:r>
              <a:rPr lang="en-US" sz="2500" dirty="0"/>
              <a:t>į </a:t>
            </a:r>
            <a:r>
              <a:rPr lang="en-US" sz="2500" dirty="0" err="1"/>
              <a:t>veną</a:t>
            </a:r>
            <a:r>
              <a:rPr lang="en-US" sz="2500" dirty="0"/>
              <a:t> </a:t>
            </a:r>
            <a:r>
              <a:rPr lang="en-US" sz="2500" dirty="0" err="1"/>
              <a:t>leidžiamu</a:t>
            </a:r>
            <a:r>
              <a:rPr lang="en-US" sz="2500" dirty="0"/>
              <a:t> </a:t>
            </a:r>
            <a:r>
              <a:rPr lang="lt-LT" sz="2500" dirty="0"/>
              <a:t>treprostiniliu ir </a:t>
            </a:r>
            <a:r>
              <a:rPr lang="en-US" sz="2500" dirty="0" err="1"/>
              <a:t>kaip</a:t>
            </a:r>
            <a:r>
              <a:rPr lang="en-US" sz="2500" dirty="0"/>
              <a:t> </a:t>
            </a:r>
            <a:r>
              <a:rPr lang="en-US" sz="2500" dirty="0" err="1"/>
              <a:t>išvengti</a:t>
            </a:r>
            <a:r>
              <a:rPr lang="en-US" sz="2500" dirty="0"/>
              <a:t> </a:t>
            </a:r>
            <a:r>
              <a:rPr lang="en-US" sz="2500" dirty="0" err="1"/>
              <a:t>su</a:t>
            </a:r>
            <a:r>
              <a:rPr lang="en-US" sz="2500" dirty="0"/>
              <a:t> </a:t>
            </a:r>
            <a:r>
              <a:rPr lang="lt-LT" sz="2500" dirty="0"/>
              <a:t>kateteri</a:t>
            </a:r>
            <a:r>
              <a:rPr lang="en-US" sz="2500" dirty="0"/>
              <a:t>u </a:t>
            </a:r>
            <a:r>
              <a:rPr lang="en-US" sz="2500" dirty="0" err="1"/>
              <a:t>susijusi</a:t>
            </a:r>
            <a:r>
              <a:rPr lang="lt-LT" sz="2500" dirty="0"/>
              <a:t>ų kraujotakos infekcijų (KSKI)  </a:t>
            </a:r>
          </a:p>
        </p:txBody>
      </p:sp>
      <p:sp>
        <p:nvSpPr>
          <p:cNvPr id="5" name="Rechteck 4"/>
          <p:cNvSpPr/>
          <p:nvPr/>
        </p:nvSpPr>
        <p:spPr>
          <a:xfrm>
            <a:off x="4283968" y="6525344"/>
            <a:ext cx="144016" cy="3326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77412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755576" y="2276872"/>
            <a:ext cx="7344816" cy="1470025"/>
          </a:xfrm>
        </p:spPr>
        <p:txBody>
          <a:bodyPr>
            <a:normAutofit/>
          </a:bodyPr>
          <a:lstStyle/>
          <a:p>
            <a:pPr algn="ctr"/>
            <a:r>
              <a:rPr lang="lt-LT" sz="3500" dirty="0"/>
              <a:t>Praktiniai </a:t>
            </a:r>
            <a:r>
              <a:rPr lang="lt-LT" sz="3500" dirty="0" err="1"/>
              <a:t>KSKI</a:t>
            </a:r>
            <a:r>
              <a:rPr lang="lt-LT" sz="3500" dirty="0"/>
              <a:t> mažinimo metodai</a:t>
            </a:r>
          </a:p>
        </p:txBody>
      </p:sp>
    </p:spTree>
    <p:extLst>
      <p:ext uri="{BB962C8B-B14F-4D97-AF65-F5344CB8AC3E}">
        <p14:creationId xmlns:p14="http://schemas.microsoft.com/office/powerpoint/2010/main" val="159003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lt-LT" sz="3000" dirty="0"/>
              <a:t>Svarbūs pacientų mokymo ir bendrieji principai</a:t>
            </a:r>
          </a:p>
        </p:txBody>
      </p:sp>
      <p:sp>
        <p:nvSpPr>
          <p:cNvPr id="3" name="Inhaltsplatzhalter 2"/>
          <p:cNvSpPr>
            <a:spLocks noGrp="1"/>
          </p:cNvSpPr>
          <p:nvPr>
            <p:ph idx="1"/>
          </p:nvPr>
        </p:nvSpPr>
        <p:spPr>
          <a:xfrm>
            <a:off x="611560" y="1417638"/>
            <a:ext cx="8352928" cy="5035698"/>
          </a:xfrm>
        </p:spPr>
        <p:txBody>
          <a:bodyPr>
            <a:noAutofit/>
          </a:bodyPr>
          <a:lstStyle/>
          <a:p>
            <a:pPr marL="266700" indent="-266700">
              <a:buClr>
                <a:srgbClr val="D00A2D"/>
              </a:buClr>
              <a:buFont typeface="Arial" panose="020B0604020202020204" pitchFamily="34" charset="0"/>
              <a:buChar char="•"/>
            </a:pPr>
            <a:r>
              <a:rPr lang="lt-LT" sz="1800" dirty="0"/>
              <a:t>Pacientai turi suprasti su gydymu susijusią riziką ir koks jų pačių vaidmuo tos rizikos mažinime. </a:t>
            </a:r>
            <a:r>
              <a:rPr lang="en-US" sz="1800" dirty="0" err="1"/>
              <a:t>Už</a:t>
            </a:r>
            <a:r>
              <a:rPr lang="en-US" sz="1800" dirty="0"/>
              <a:t> </a:t>
            </a:r>
            <a:r>
              <a:rPr lang="en-US" sz="1800" dirty="0" err="1"/>
              <a:t>gydymą</a:t>
            </a:r>
            <a:r>
              <a:rPr lang="en-US" sz="1800" dirty="0"/>
              <a:t> a</a:t>
            </a:r>
            <a:r>
              <a:rPr lang="lt-LT" sz="1800" dirty="0"/>
              <a:t>tsaking</a:t>
            </a:r>
            <a:r>
              <a:rPr lang="en-US" sz="1800" dirty="0"/>
              <a:t>i </a:t>
            </a:r>
            <a:r>
              <a:rPr lang="en-US" sz="1800" dirty="0" err="1"/>
              <a:t>sveikatos</a:t>
            </a:r>
            <a:r>
              <a:rPr lang="en-US" sz="1800" dirty="0"/>
              <a:t> </a:t>
            </a:r>
            <a:r>
              <a:rPr lang="en-US" sz="1800" dirty="0" err="1"/>
              <a:t>priežiūros</a:t>
            </a:r>
            <a:r>
              <a:rPr lang="en-US" sz="1800" dirty="0"/>
              <a:t> </a:t>
            </a:r>
            <a:r>
              <a:rPr lang="en-US" sz="1800" dirty="0" err="1"/>
              <a:t>specialistai</a:t>
            </a:r>
            <a:r>
              <a:rPr lang="en-US" sz="1800" dirty="0"/>
              <a:t> </a:t>
            </a:r>
            <a:r>
              <a:rPr lang="en-US" sz="1800" dirty="0" err="1"/>
              <a:t>turi</a:t>
            </a:r>
            <a:r>
              <a:rPr lang="en-US" sz="1800" dirty="0"/>
              <a:t> </a:t>
            </a:r>
            <a:r>
              <a:rPr lang="en-US" sz="1800" dirty="0" err="1"/>
              <a:t>šviesti</a:t>
            </a:r>
            <a:r>
              <a:rPr lang="en-US" sz="1800" dirty="0"/>
              <a:t> </a:t>
            </a:r>
            <a:r>
              <a:rPr lang="en-US" sz="1800" dirty="0" err="1"/>
              <a:t>savo</a:t>
            </a:r>
            <a:r>
              <a:rPr lang="en-US" sz="1800" dirty="0"/>
              <a:t> </a:t>
            </a:r>
            <a:r>
              <a:rPr lang="en-US" sz="1800" dirty="0" err="1"/>
              <a:t>pacientus</a:t>
            </a:r>
            <a:r>
              <a:rPr lang="en-US" sz="1800" dirty="0"/>
              <a:t> </a:t>
            </a:r>
            <a:r>
              <a:rPr lang="en-US" sz="1800" dirty="0" err="1"/>
              <a:t>šiais</a:t>
            </a:r>
            <a:r>
              <a:rPr lang="en-US" sz="1800" dirty="0"/>
              <a:t> </a:t>
            </a:r>
            <a:r>
              <a:rPr lang="en-US" sz="1800" dirty="0" err="1"/>
              <a:t>klausimais</a:t>
            </a:r>
            <a:r>
              <a:rPr lang="en-US" sz="1800" dirty="0"/>
              <a:t>:</a:t>
            </a:r>
            <a:r>
              <a:rPr lang="lt-LT" sz="1800" dirty="0"/>
              <a:t> </a:t>
            </a:r>
          </a:p>
          <a:p>
            <a:pPr marL="533400" indent="-266700">
              <a:buClr>
                <a:srgbClr val="D00A2D"/>
              </a:buClr>
              <a:buFont typeface="Wingdings" panose="05000000000000000000" pitchFamily="2" charset="2"/>
              <a:buChar char="Ø"/>
            </a:pPr>
            <a:r>
              <a:rPr lang="lt-LT" sz="1800" b="1" dirty="0"/>
              <a:t>Rankų higiena</a:t>
            </a:r>
            <a:r>
              <a:rPr lang="lt-LT" sz="1800" dirty="0"/>
              <a:t> – geros rankų higienos naudojant tinkamas valymo priemones, o taip pat – paprastų ir veiksmingų priemonių užtikrinant aseptiką pasiruošimo infuzijai metu svarba.</a:t>
            </a:r>
          </a:p>
          <a:p>
            <a:pPr marL="533400" indent="-266700">
              <a:buClr>
                <a:srgbClr val="D00A2D"/>
              </a:buClr>
              <a:buFont typeface="Wingdings" panose="05000000000000000000" pitchFamily="2" charset="2"/>
              <a:buChar char="Ø"/>
            </a:pPr>
            <a:r>
              <a:rPr lang="lt-LT" sz="1800" b="1" dirty="0"/>
              <a:t>Vietos paruošimas</a:t>
            </a:r>
            <a:r>
              <a:rPr lang="lt-LT" sz="1800" dirty="0"/>
              <a:t> – reikia paaiškinti, kad prieš keičiant talpyklės tirpalą ir vamzdelį namuose būtina visada kruopščiai paruošti aplinką.</a:t>
            </a:r>
          </a:p>
          <a:p>
            <a:pPr marL="533400" indent="-266700">
              <a:buClr>
                <a:srgbClr val="D00A2D"/>
              </a:buClr>
              <a:buFont typeface="Wingdings" panose="05000000000000000000" pitchFamily="2" charset="2"/>
              <a:buChar char="Ø"/>
            </a:pPr>
            <a:r>
              <a:rPr lang="lt-LT" sz="1800" dirty="0"/>
              <a:t>Kateterio įvedimo per odą vietos </a:t>
            </a:r>
            <a:r>
              <a:rPr lang="lt-LT" sz="1800" b="1" dirty="0"/>
              <a:t>priežiūra ir stebėjimas</a:t>
            </a:r>
            <a:r>
              <a:rPr lang="lt-LT" sz="1800" dirty="0"/>
              <a:t> bei tvarsčio ar skaidrios ant žaizdos dedamos plėvelės keitimo dažnis.</a:t>
            </a:r>
          </a:p>
          <a:p>
            <a:pPr marL="533400" indent="-266700">
              <a:buClr>
                <a:srgbClr val="D00A2D"/>
              </a:buClr>
              <a:buFont typeface="Wingdings" panose="05000000000000000000" pitchFamily="2" charset="2"/>
              <a:buChar char="Ø"/>
            </a:pPr>
            <a:r>
              <a:rPr lang="lt-LT" sz="1800" b="1" dirty="0"/>
              <a:t>Svarbu, kad </a:t>
            </a:r>
            <a:r>
              <a:rPr lang="en-US" sz="1800" b="1" dirty="0" err="1"/>
              <a:t>šakotuvo</a:t>
            </a:r>
            <a:r>
              <a:rPr lang="en-US" sz="1800" b="1" dirty="0"/>
              <a:t> </a:t>
            </a:r>
            <a:r>
              <a:rPr lang="lt-LT" sz="1800" b="1" dirty="0"/>
              <a:t>jungties vieta visada būtų sausa</a:t>
            </a:r>
            <a:r>
              <a:rPr lang="lt-LT" sz="1800" dirty="0"/>
              <a:t>, </a:t>
            </a:r>
            <a:r>
              <a:rPr lang="en-US" sz="1800" dirty="0" err="1"/>
              <a:t>prausiantis</a:t>
            </a:r>
            <a:r>
              <a:rPr lang="lt-LT" sz="1800" dirty="0"/>
              <a:t> vonioje ar duše reikia uždėti vandens nepraleidžiantį pleistrą ar tvarstį. </a:t>
            </a:r>
            <a:r>
              <a:rPr lang="en-US" sz="1800" dirty="0" err="1"/>
              <a:t>Plaukiojimo</a:t>
            </a:r>
            <a:r>
              <a:rPr lang="en-US" sz="1800" dirty="0"/>
              <a:t> </a:t>
            </a:r>
            <a:r>
              <a:rPr lang="lt-LT" sz="1800" dirty="0"/>
              <a:t>vandens telkiniuose būtina atsisakyti.</a:t>
            </a:r>
          </a:p>
          <a:p>
            <a:pPr marL="533400" indent="-266700">
              <a:buClr>
                <a:srgbClr val="D00A2D"/>
              </a:buClr>
              <a:buFont typeface="Wingdings" panose="05000000000000000000" pitchFamily="2" charset="2"/>
              <a:buChar char="Ø"/>
            </a:pPr>
            <a:r>
              <a:rPr lang="lt-LT" sz="1800" dirty="0"/>
              <a:t>Reikia mokėti </a:t>
            </a:r>
            <a:r>
              <a:rPr lang="lt-LT" sz="1800" b="1" dirty="0"/>
              <a:t>atpažinti įtariamos </a:t>
            </a:r>
            <a:r>
              <a:rPr lang="lt-LT" sz="1800" b="1" dirty="0" err="1"/>
              <a:t>KSKI</a:t>
            </a:r>
            <a:r>
              <a:rPr lang="lt-LT" sz="1800" b="1" dirty="0"/>
              <a:t> požymius ir simptomus</a:t>
            </a:r>
            <a:r>
              <a:rPr lang="lt-LT" sz="1800" dirty="0"/>
              <a:t> bei pranešti apie juos sveikatos priežiūros specialistams.</a:t>
            </a:r>
          </a:p>
        </p:txBody>
      </p:sp>
    </p:spTree>
    <p:extLst>
      <p:ext uri="{BB962C8B-B14F-4D97-AF65-F5344CB8AC3E}">
        <p14:creationId xmlns:p14="http://schemas.microsoft.com/office/powerpoint/2010/main" val="60062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sz="3000" dirty="0"/>
              <a:t>Svarbūs pacientų mokymo ir bendrieji principai</a:t>
            </a:r>
          </a:p>
        </p:txBody>
      </p:sp>
      <p:sp>
        <p:nvSpPr>
          <p:cNvPr id="3" name="Inhaltsplatzhalter 2"/>
          <p:cNvSpPr>
            <a:spLocks noGrp="1"/>
          </p:cNvSpPr>
          <p:nvPr>
            <p:ph idx="1"/>
          </p:nvPr>
        </p:nvSpPr>
        <p:spPr>
          <a:xfrm>
            <a:off x="611560" y="1417638"/>
            <a:ext cx="8352928" cy="5035698"/>
          </a:xfrm>
        </p:spPr>
        <p:txBody>
          <a:bodyPr>
            <a:noAutofit/>
          </a:bodyPr>
          <a:lstStyle/>
          <a:p>
            <a:pPr marL="266700" indent="-266700">
              <a:buClr>
                <a:srgbClr val="D00A2D"/>
              </a:buClr>
              <a:buFont typeface="Arial" panose="020B0604020202020204" pitchFamily="34" charset="0"/>
              <a:buChar char="•"/>
            </a:pPr>
            <a:r>
              <a:rPr lang="lt-LT" sz="2000" dirty="0"/>
              <a:t>Buvo parengta informacinė brošiūra, kuri padės jums paaiškinti pacientams šiuos pagrindinius dalykus. Svarbu patikrinti, ar pacientai suprato šią brošiūrą po to, kai jiems paaiškinsite žodžiu.</a:t>
            </a:r>
          </a:p>
        </p:txBody>
      </p:sp>
      <p:pic>
        <p:nvPicPr>
          <p:cNvPr id="2" name="Grafik 1"/>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rot="2311102">
            <a:off x="3510942" y="2877619"/>
            <a:ext cx="2012197" cy="28455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6326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000" dirty="0" err="1"/>
              <a:t>Infuzinėje</a:t>
            </a:r>
            <a:r>
              <a:rPr lang="en-US" sz="3000" dirty="0"/>
              <a:t> s</a:t>
            </a:r>
            <a:r>
              <a:rPr lang="lt-LT" sz="3000" dirty="0"/>
              <a:t>istemoje įrengtas 0,2 mikronų filtras</a:t>
            </a:r>
          </a:p>
        </p:txBody>
      </p:sp>
      <p:sp>
        <p:nvSpPr>
          <p:cNvPr id="3" name="Inhaltsplatzhalter 2"/>
          <p:cNvSpPr>
            <a:spLocks noGrp="1"/>
          </p:cNvSpPr>
          <p:nvPr>
            <p:ph idx="1"/>
          </p:nvPr>
        </p:nvSpPr>
        <p:spPr>
          <a:xfrm>
            <a:off x="611560" y="1417638"/>
            <a:ext cx="3816424" cy="5035698"/>
          </a:xfrm>
        </p:spPr>
        <p:txBody>
          <a:bodyPr>
            <a:noAutofit/>
          </a:bodyPr>
          <a:lstStyle/>
          <a:p>
            <a:pPr marL="266700" indent="-266700">
              <a:buClr>
                <a:srgbClr val="D00A2D"/>
              </a:buClr>
              <a:buFont typeface="Arial" panose="020B0604020202020204" pitchFamily="34" charset="0"/>
              <a:buChar char="•"/>
            </a:pPr>
            <a:r>
              <a:rPr lang="lt-LT" sz="1800" dirty="0"/>
              <a:t>Iš infuzijos vamzdelio pašalina bakterijas, grybelius, pelėsius ir pašalines daleles.</a:t>
            </a:r>
          </a:p>
          <a:p>
            <a:pPr marL="266700" indent="-266700">
              <a:buClr>
                <a:srgbClr val="D00A2D"/>
              </a:buClr>
              <a:buFont typeface="Arial" panose="020B0604020202020204" pitchFamily="34" charset="0"/>
              <a:buChar char="•"/>
            </a:pPr>
            <a:r>
              <a:rPr lang="lt-LT" sz="1800" dirty="0"/>
              <a:t>Tyrimo, kurį atliko vaistinį preparatą sukūrusi bendrovė, metu kateterio vamzdelis buvo užterštas tyčia, kad būtų galima įvertinti filtro efektyvumą.</a:t>
            </a:r>
          </a:p>
          <a:p>
            <a:pPr marL="266700" indent="-266700">
              <a:buClr>
                <a:srgbClr val="D00A2D"/>
              </a:buClr>
              <a:buFont typeface="Arial" panose="020B0604020202020204" pitchFamily="34" charset="0"/>
              <a:buChar char="•"/>
            </a:pPr>
            <a:r>
              <a:rPr lang="lt-LT" sz="1800" dirty="0"/>
              <a:t>Įvertinus ligų sukėlėjų pasėlius mėginiuose, paimtuose iš žemiau filtro esančio vamzdelio, užteršimo požymių nenustatyta.</a:t>
            </a:r>
          </a:p>
        </p:txBody>
      </p:sp>
      <p:pic>
        <p:nvPicPr>
          <p:cNvPr id="7" name="Picture 1"/>
          <p:cNvPicPr>
            <a:picLocks noChangeAspect="1" noChangeArrowheads="1"/>
          </p:cNvPicPr>
          <p:nvPr/>
        </p:nvPicPr>
        <p:blipFill>
          <a:blip r:embed="rId2" cstate="print"/>
          <a:srcRect/>
          <a:stretch>
            <a:fillRect/>
          </a:stretch>
        </p:blipFill>
        <p:spPr bwMode="auto">
          <a:xfrm>
            <a:off x="4656667" y="1662860"/>
            <a:ext cx="4038600" cy="3350776"/>
          </a:xfrm>
          <a:prstGeom prst="rect">
            <a:avLst/>
          </a:prstGeom>
          <a:noFill/>
          <a:ln w="9525">
            <a:noFill/>
            <a:miter lim="800000"/>
            <a:headEnd/>
            <a:tailEnd/>
          </a:ln>
        </p:spPr>
      </p:pic>
      <p:sp>
        <p:nvSpPr>
          <p:cNvPr id="8" name="Line 5"/>
          <p:cNvSpPr>
            <a:spLocks noChangeShapeType="1"/>
          </p:cNvSpPr>
          <p:nvPr/>
        </p:nvSpPr>
        <p:spPr bwMode="auto">
          <a:xfrm flipV="1">
            <a:off x="5223933" y="3678239"/>
            <a:ext cx="538691" cy="529694"/>
          </a:xfrm>
          <a:prstGeom prst="line">
            <a:avLst/>
          </a:prstGeom>
          <a:noFill/>
          <a:ln w="9525">
            <a:solidFill>
              <a:srgbClr val="C00000"/>
            </a:solidFill>
            <a:round/>
            <a:headEnd/>
            <a:tailEnd type="triangle" w="med" len="med"/>
          </a:ln>
        </p:spPr>
        <p:txBody>
          <a:bodyPr/>
          <a:lstStyle/>
          <a:p>
            <a:endParaRPr lang="en-US"/>
          </a:p>
        </p:txBody>
      </p:sp>
      <p:sp>
        <p:nvSpPr>
          <p:cNvPr id="9" name="Text Box 6"/>
          <p:cNvSpPr txBox="1">
            <a:spLocks noChangeArrowheads="1"/>
          </p:cNvSpPr>
          <p:nvPr/>
        </p:nvSpPr>
        <p:spPr bwMode="auto">
          <a:xfrm>
            <a:off x="4805892" y="4210579"/>
            <a:ext cx="1222375" cy="246062"/>
          </a:xfrm>
          <a:prstGeom prst="rect">
            <a:avLst/>
          </a:prstGeom>
          <a:noFill/>
          <a:ln w="9525">
            <a:noFill/>
            <a:miter lim="800000"/>
            <a:headEnd/>
            <a:tailEnd/>
          </a:ln>
        </p:spPr>
        <p:txBody>
          <a:bodyPr>
            <a:spAutoFit/>
          </a:bodyPr>
          <a:lstStyle/>
          <a:p>
            <a:pPr algn="ctr">
              <a:spcBef>
                <a:spcPct val="50000"/>
              </a:spcBef>
            </a:pPr>
            <a:r>
              <a:rPr lang="lt-LT" sz="1000" dirty="0">
                <a:solidFill>
                  <a:srgbClr val="C00000"/>
                </a:solidFill>
                <a:latin typeface="Frutiger LT Com 55 Roman"/>
              </a:rPr>
              <a:t>0,2 mikronų tankio filtras</a:t>
            </a:r>
          </a:p>
        </p:txBody>
      </p:sp>
    </p:spTree>
    <p:extLst>
      <p:ext uri="{BB962C8B-B14F-4D97-AF65-F5344CB8AC3E}">
        <p14:creationId xmlns:p14="http://schemas.microsoft.com/office/powerpoint/2010/main" val="80781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sz="3000" dirty="0"/>
              <a:t>Uždara </a:t>
            </a:r>
            <a:r>
              <a:rPr lang="en-US" sz="3000" dirty="0" err="1"/>
              <a:t>šakotuvo</a:t>
            </a:r>
            <a:r>
              <a:rPr lang="lt-LT" sz="3000" dirty="0"/>
              <a:t> sistema su dviejų kamerų pertvara</a:t>
            </a:r>
          </a:p>
        </p:txBody>
      </p:sp>
      <p:sp>
        <p:nvSpPr>
          <p:cNvPr id="3" name="Inhaltsplatzhalter 2"/>
          <p:cNvSpPr>
            <a:spLocks noGrp="1"/>
          </p:cNvSpPr>
          <p:nvPr>
            <p:ph idx="1"/>
          </p:nvPr>
        </p:nvSpPr>
        <p:spPr>
          <a:xfrm>
            <a:off x="611560" y="1417638"/>
            <a:ext cx="8136904" cy="5035698"/>
          </a:xfrm>
        </p:spPr>
        <p:txBody>
          <a:bodyPr>
            <a:noAutofit/>
          </a:bodyPr>
          <a:lstStyle/>
          <a:p>
            <a:pPr marL="266700" indent="-266700">
              <a:buClr>
                <a:srgbClr val="D00A2D"/>
              </a:buClr>
              <a:buFont typeface="Arial" panose="020B0604020202020204" pitchFamily="34" charset="0"/>
              <a:buChar char="•"/>
            </a:pPr>
            <a:r>
              <a:rPr lang="lt-LT" sz="2000" dirty="0"/>
              <a:t>Kateterio </a:t>
            </a:r>
            <a:r>
              <a:rPr lang="en-US" sz="2000" dirty="0" err="1"/>
              <a:t>šakotuvas</a:t>
            </a:r>
            <a:r>
              <a:rPr lang="lt-LT" sz="2000" dirty="0"/>
              <a:t> yra dažniausiai pasitaikantis centrinio veninio kateterio infekcijos šaltinis.</a:t>
            </a:r>
            <a:r>
              <a:rPr lang="lt-LT" sz="2000" baseline="30000" dirty="0"/>
              <a:t>1,2</a:t>
            </a:r>
          </a:p>
          <a:p>
            <a:pPr marL="266700" indent="-266700">
              <a:buClr>
                <a:srgbClr val="D00A2D"/>
              </a:buClr>
              <a:buFont typeface="Arial" panose="020B0604020202020204" pitchFamily="34" charset="0"/>
              <a:buChar char="•"/>
            </a:pPr>
            <a:r>
              <a:rPr lang="lt-LT" sz="2000" dirty="0"/>
              <a:t>Uždaro</a:t>
            </a:r>
            <a:r>
              <a:rPr lang="en-US" sz="2000" dirty="0"/>
              <a:t>jo </a:t>
            </a:r>
            <a:r>
              <a:rPr lang="en-US" sz="2000" dirty="0" err="1"/>
              <a:t>šakotuvo</a:t>
            </a:r>
            <a:r>
              <a:rPr lang="lt-LT" sz="2000" dirty="0"/>
              <a:t> sistemos atsirado 1980-ųjų pabaigoje.</a:t>
            </a:r>
          </a:p>
          <a:p>
            <a:pPr marL="266700" indent="-266700">
              <a:buClr>
                <a:srgbClr val="D00A2D"/>
              </a:buClr>
              <a:buFont typeface="Arial" panose="020B0604020202020204" pitchFamily="34" charset="0"/>
              <a:buChar char="•"/>
            </a:pPr>
            <a:r>
              <a:rPr lang="lt-LT" sz="2000" dirty="0"/>
              <a:t>Pirmenybė teikiama ne mechaniniam vožtuvui, o sistemai be adatos su dviejų kamerų pertvara. Jei naudojamas mechaninio vožtuvo įtaisas, jo paviršius turi būti plokščias</a:t>
            </a:r>
            <a:r>
              <a:rPr lang="en-US" sz="2000" dirty="0"/>
              <a:t> ir </a:t>
            </a:r>
            <a:r>
              <a:rPr lang="en-US" sz="2000" dirty="0" err="1"/>
              <a:t>lygus</a:t>
            </a:r>
            <a:r>
              <a:rPr lang="lt-LT" sz="2000" dirty="0"/>
              <a:t>, kad prieš naudojimą būtų galima dezinfekuoti.</a:t>
            </a:r>
            <a:r>
              <a:rPr lang="lt-LT" sz="2000" baseline="30000" dirty="0"/>
              <a:t>3</a:t>
            </a:r>
          </a:p>
          <a:p>
            <a:pPr marL="266700" indent="-266700">
              <a:buClr>
                <a:srgbClr val="D00A2D"/>
              </a:buClr>
              <a:buFont typeface="Arial" panose="020B0604020202020204" pitchFamily="34" charset="0"/>
              <a:buChar char="•"/>
            </a:pPr>
            <a:r>
              <a:rPr lang="lt-LT" sz="2000" dirty="0"/>
              <a:t>Uždaro</a:t>
            </a:r>
            <a:r>
              <a:rPr lang="en-US" sz="2000" dirty="0"/>
              <a:t>jo </a:t>
            </a:r>
            <a:r>
              <a:rPr lang="en-US" sz="2000" dirty="0" err="1"/>
              <a:t>šakotuvo</a:t>
            </a:r>
            <a:r>
              <a:rPr lang="lt-LT" sz="2000" dirty="0"/>
              <a:t> įtaisai užtikrina tiesioginę prieigą skystos formos vaistinio preparato tiekimui, o atjungimo atveju jie sandariai užsidaro savaime. (</a:t>
            </a:r>
            <a:r>
              <a:rPr lang="en-US" sz="2000" dirty="0" err="1"/>
              <a:t>Atkreipkite</a:t>
            </a:r>
            <a:r>
              <a:rPr lang="en-US" sz="2000" dirty="0"/>
              <a:t> </a:t>
            </a:r>
            <a:r>
              <a:rPr lang="en-US" sz="2000" dirty="0" err="1"/>
              <a:t>dėmesį</a:t>
            </a:r>
            <a:r>
              <a:rPr lang="en-US" sz="2000" dirty="0"/>
              <a:t>, </a:t>
            </a:r>
            <a:r>
              <a:rPr lang="en-US" sz="2000" dirty="0" err="1"/>
              <a:t>kad</a:t>
            </a:r>
            <a:r>
              <a:rPr lang="lt-LT" sz="2000" dirty="0"/>
              <a:t> uždaro</a:t>
            </a:r>
            <a:r>
              <a:rPr lang="en-US" sz="2000" dirty="0"/>
              <a:t>jo </a:t>
            </a:r>
            <a:r>
              <a:rPr lang="en-US" sz="2000" dirty="0" err="1"/>
              <a:t>šakotuvo</a:t>
            </a:r>
            <a:r>
              <a:rPr lang="lt-LT" sz="2000" dirty="0"/>
              <a:t> įtaisai neapsaugo nuo atgalinės </a:t>
            </a:r>
            <a:r>
              <a:rPr lang="en-US" sz="2000" dirty="0" err="1"/>
              <a:t>tėkmės</a:t>
            </a:r>
            <a:r>
              <a:rPr lang="en-US" sz="2000" dirty="0"/>
              <a:t>,</a:t>
            </a:r>
            <a:r>
              <a:rPr lang="lt-LT" sz="2000" dirty="0"/>
              <a:t> todėl prieš atjungiant infuzinį vamzdelį ant Hickman linijos </a:t>
            </a:r>
            <a:r>
              <a:rPr lang="en-US" sz="2000" dirty="0" err="1"/>
              <a:t>reikia</a:t>
            </a:r>
            <a:r>
              <a:rPr lang="en-US" sz="2000" dirty="0"/>
              <a:t> </a:t>
            </a:r>
            <a:r>
              <a:rPr lang="en-US" sz="2000" dirty="0" err="1"/>
              <a:t>uždėti</a:t>
            </a:r>
            <a:r>
              <a:rPr lang="en-US" sz="2000" dirty="0"/>
              <a:t> </a:t>
            </a:r>
            <a:r>
              <a:rPr lang="lt-LT" sz="2000" dirty="0"/>
              <a:t>spaustuk</a:t>
            </a:r>
            <a:r>
              <a:rPr lang="en-US" sz="2000" dirty="0"/>
              <a:t>ą</a:t>
            </a:r>
            <a:r>
              <a:rPr lang="lt-LT" sz="2000" dirty="0"/>
              <a:t>)</a:t>
            </a:r>
          </a:p>
        </p:txBody>
      </p:sp>
      <p:sp>
        <p:nvSpPr>
          <p:cNvPr id="5" name="TextBox 4"/>
          <p:cNvSpPr txBox="1"/>
          <p:nvPr/>
        </p:nvSpPr>
        <p:spPr>
          <a:xfrm>
            <a:off x="611560" y="5803781"/>
            <a:ext cx="7272808" cy="433531"/>
          </a:xfrm>
          <a:prstGeom prst="rect">
            <a:avLst/>
          </a:prstGeom>
          <a:solidFill>
            <a:sysClr val="window" lastClr="FFFFFF"/>
          </a:solidFill>
        </p:spPr>
        <p:txBody>
          <a:bodyPr wrap="square" lIns="0" tIns="0" rIns="0" bIns="0" rtlCol="0">
            <a:noAutofit/>
          </a:bodyPr>
          <a:lstStyle/>
          <a:p>
            <a:r>
              <a:rPr lang="lt-LT" sz="800">
                <a:solidFill>
                  <a:srgbClr val="55565A"/>
                </a:solidFill>
                <a:latin typeface="Frutiger LT Com 55 Roman"/>
              </a:rPr>
              <a:t>1. Sitges-Serra et al. JPEN J Parenter Enteral Nutr. 1984;8:668-672</a:t>
            </a:r>
          </a:p>
          <a:p>
            <a:r>
              <a:rPr lang="lt-LT" sz="800">
                <a:solidFill>
                  <a:srgbClr val="55565A"/>
                </a:solidFill>
                <a:latin typeface="Frutiger LT Com 55 Roman"/>
              </a:rPr>
              <a:t>2. Sitges-Serra et al. Surgery. 1985;97:355-357</a:t>
            </a:r>
          </a:p>
          <a:p>
            <a:r>
              <a:rPr lang="lt-LT" sz="800">
                <a:solidFill>
                  <a:srgbClr val="55565A"/>
                </a:solidFill>
                <a:latin typeface="Frutiger LT Com 55 Roman"/>
              </a:rPr>
              <a:t>3. Doran et al. Adv Pulm Hypertens. 2008;7:245-248</a:t>
            </a:r>
          </a:p>
        </p:txBody>
      </p:sp>
    </p:spTree>
    <p:extLst>
      <p:ext uri="{BB962C8B-B14F-4D97-AF65-F5344CB8AC3E}">
        <p14:creationId xmlns:p14="http://schemas.microsoft.com/office/powerpoint/2010/main" val="234099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sz="3000" dirty="0"/>
              <a:t>Uždaro</a:t>
            </a:r>
            <a:r>
              <a:rPr lang="en-US" sz="3000" dirty="0"/>
              <a:t>jo </a:t>
            </a:r>
            <a:r>
              <a:rPr lang="en-US" sz="3000" dirty="0" err="1"/>
              <a:t>šakotuvo</a:t>
            </a:r>
            <a:r>
              <a:rPr lang="en-US" sz="3000" dirty="0"/>
              <a:t> </a:t>
            </a:r>
            <a:r>
              <a:rPr lang="en-US" sz="3000" dirty="0" err="1"/>
              <a:t>sistema</a:t>
            </a:r>
            <a:r>
              <a:rPr lang="lt-LT" sz="3000" dirty="0"/>
              <a:t> su dviejų kamerų pertvaromis mažina kraujotakos infekcijų riziką</a:t>
            </a:r>
          </a:p>
        </p:txBody>
      </p:sp>
      <p:sp>
        <p:nvSpPr>
          <p:cNvPr id="3" name="Inhaltsplatzhalter 2"/>
          <p:cNvSpPr>
            <a:spLocks noGrp="1"/>
          </p:cNvSpPr>
          <p:nvPr>
            <p:ph idx="1"/>
          </p:nvPr>
        </p:nvSpPr>
        <p:spPr>
          <a:xfrm>
            <a:off x="4890765" y="1417638"/>
            <a:ext cx="4073723" cy="5035698"/>
          </a:xfrm>
        </p:spPr>
        <p:txBody>
          <a:bodyPr>
            <a:noAutofit/>
          </a:bodyPr>
          <a:lstStyle/>
          <a:p>
            <a:pPr marL="276225" indent="-276225">
              <a:buClr>
                <a:srgbClr val="D00A2D"/>
              </a:buClr>
              <a:buFont typeface="Arial" panose="020B0604020202020204" pitchFamily="34" charset="0"/>
              <a:buChar char="•"/>
            </a:pPr>
            <a:r>
              <a:rPr lang="lt-LT" sz="2000" dirty="0"/>
              <a:t>Akagi </a:t>
            </a:r>
            <a:r>
              <a:rPr lang="en-US" sz="2000" dirty="0"/>
              <a:t>et al. </a:t>
            </a:r>
            <a:r>
              <a:rPr lang="en-US" sz="2000" dirty="0" err="1"/>
              <a:t>įrodė</a:t>
            </a:r>
            <a:r>
              <a:rPr lang="lt-LT" sz="2000" dirty="0"/>
              <a:t> uždaro</a:t>
            </a:r>
            <a:r>
              <a:rPr lang="en-US" sz="2000" dirty="0"/>
              <a:t>jo </a:t>
            </a:r>
            <a:r>
              <a:rPr lang="en-US" sz="2000" dirty="0" err="1"/>
              <a:t>šakotuvo</a:t>
            </a:r>
            <a:r>
              <a:rPr lang="lt-LT" sz="2000" dirty="0"/>
              <a:t> sistemų </a:t>
            </a:r>
            <a:r>
              <a:rPr lang="en-US" sz="2000" dirty="0" err="1"/>
              <a:t>veiksmingumą</a:t>
            </a:r>
            <a:r>
              <a:rPr lang="lt-LT" sz="2000" baseline="30000" dirty="0"/>
              <a:t>1</a:t>
            </a:r>
          </a:p>
          <a:p>
            <a:pPr marL="276225" indent="-276225">
              <a:buClr>
                <a:srgbClr val="D00A2D"/>
              </a:buClr>
              <a:buFont typeface="Arial" panose="020B0604020202020204" pitchFamily="34" charset="0"/>
              <a:buChar char="•"/>
            </a:pPr>
            <a:r>
              <a:rPr lang="lt-LT" sz="2000" dirty="0"/>
              <a:t>Buvo vertinami 20 PH sergančių pacientų duomenys (24 atvejai):</a:t>
            </a:r>
          </a:p>
          <a:p>
            <a:pPr marL="620713" indent="-361950">
              <a:buClr>
                <a:srgbClr val="D00A2D"/>
              </a:buClr>
              <a:buFont typeface="Wingdings" panose="05000000000000000000" pitchFamily="2" charset="2"/>
              <a:buChar char="Ø"/>
            </a:pPr>
            <a:r>
              <a:rPr lang="lt-LT" sz="2000" dirty="0"/>
              <a:t>Uždar</a:t>
            </a:r>
            <a:r>
              <a:rPr lang="en-US" sz="2000" dirty="0" err="1"/>
              <a:t>ojo</a:t>
            </a:r>
            <a:r>
              <a:rPr lang="en-US" sz="2000" dirty="0"/>
              <a:t> </a:t>
            </a:r>
            <a:r>
              <a:rPr lang="en-US" sz="2000" dirty="0" err="1"/>
              <a:t>šakotuvo</a:t>
            </a:r>
            <a:r>
              <a:rPr lang="lt-LT" sz="2000" dirty="0"/>
              <a:t> sistema (n=13);</a:t>
            </a:r>
          </a:p>
          <a:p>
            <a:pPr marL="620713" indent="-361950">
              <a:buClr>
                <a:srgbClr val="D00A2D"/>
              </a:buClr>
              <a:buFont typeface="Wingdings" panose="05000000000000000000" pitchFamily="2" charset="2"/>
              <a:buChar char="Ø"/>
            </a:pPr>
            <a:r>
              <a:rPr lang="lt-LT" sz="2000" dirty="0"/>
              <a:t>Neuždaro</a:t>
            </a:r>
            <a:r>
              <a:rPr lang="en-US" sz="2000" dirty="0"/>
              <a:t>jo </a:t>
            </a:r>
            <a:r>
              <a:rPr lang="en-US" sz="2000" dirty="0" err="1"/>
              <a:t>šakotuvo</a:t>
            </a:r>
            <a:r>
              <a:rPr lang="lt-LT" sz="2000" dirty="0"/>
              <a:t> sistema (n=11).</a:t>
            </a:r>
          </a:p>
          <a:p>
            <a:pPr marL="276225" indent="-276225">
              <a:buClr>
                <a:srgbClr val="D00A2D"/>
              </a:buClr>
              <a:buFont typeface="Arial" panose="020B0604020202020204" pitchFamily="34" charset="0"/>
              <a:buChar char="•"/>
            </a:pPr>
            <a:r>
              <a:rPr lang="lt-LT" sz="2000" dirty="0"/>
              <a:t>Su kateteriu susijusi kraujotakos infekcija:</a:t>
            </a:r>
          </a:p>
          <a:p>
            <a:pPr marL="620713" indent="-361950">
              <a:buClr>
                <a:srgbClr val="D00A2D"/>
              </a:buClr>
              <a:buFont typeface="Wingdings" panose="05000000000000000000" pitchFamily="2" charset="2"/>
              <a:buChar char="Ø"/>
            </a:pPr>
            <a:r>
              <a:rPr lang="lt-LT" sz="2000" dirty="0"/>
              <a:t>Uždar</a:t>
            </a:r>
            <a:r>
              <a:rPr lang="en-US" sz="2000" dirty="0" err="1"/>
              <a:t>asis</a:t>
            </a:r>
            <a:r>
              <a:rPr lang="en-US" sz="2000" dirty="0"/>
              <a:t> </a:t>
            </a:r>
            <a:r>
              <a:rPr lang="en-US" sz="2000" dirty="0" err="1"/>
              <a:t>šakotuvas</a:t>
            </a:r>
            <a:r>
              <a:rPr lang="lt-LT" sz="2000" dirty="0"/>
              <a:t>: 0,10 atvejo per 1000 dienų su kateteriu</a:t>
            </a:r>
          </a:p>
          <a:p>
            <a:pPr marL="620713" indent="-361950">
              <a:buClr>
                <a:srgbClr val="D00A2D"/>
              </a:buClr>
              <a:buFont typeface="Wingdings" panose="05000000000000000000" pitchFamily="2" charset="2"/>
              <a:buChar char="Ø"/>
            </a:pPr>
            <a:r>
              <a:rPr lang="lt-LT" sz="2000" dirty="0"/>
              <a:t>Neuždar</a:t>
            </a:r>
            <a:r>
              <a:rPr lang="en-US" sz="2000" dirty="0"/>
              <a:t>as </a:t>
            </a:r>
            <a:r>
              <a:rPr lang="en-US" sz="2000" dirty="0" err="1"/>
              <a:t>šakotuvas</a:t>
            </a:r>
            <a:r>
              <a:rPr lang="lt-LT" sz="2000" dirty="0"/>
              <a:t>: 0,89 atvejo per 1000 dienų su kateteriu</a:t>
            </a:r>
          </a:p>
        </p:txBody>
      </p:sp>
      <p:sp>
        <p:nvSpPr>
          <p:cNvPr id="18" name="TextBox 17"/>
          <p:cNvSpPr txBox="1"/>
          <p:nvPr/>
        </p:nvSpPr>
        <p:spPr>
          <a:xfrm>
            <a:off x="673129" y="5960056"/>
            <a:ext cx="4295423" cy="433531"/>
          </a:xfrm>
          <a:prstGeom prst="rect">
            <a:avLst/>
          </a:prstGeom>
          <a:solidFill>
            <a:sysClr val="window" lastClr="FFFFFF"/>
          </a:solidFill>
        </p:spPr>
        <p:txBody>
          <a:bodyPr wrap="square" lIns="0" tIns="0" rIns="0" bIns="0" rtlCol="0">
            <a:noAutofit/>
          </a:bodyPr>
          <a:lstStyle/>
          <a:p>
            <a:r>
              <a:rPr lang="lt-LT" sz="800" dirty="0">
                <a:solidFill>
                  <a:srgbClr val="55565A"/>
                </a:solidFill>
                <a:latin typeface="Frutiger LT Com 55 Roman"/>
              </a:rPr>
              <a:t>PH = plaučių hipertenzija</a:t>
            </a:r>
          </a:p>
          <a:p>
            <a:endParaRPr lang="en-GB" sz="800" dirty="0">
              <a:solidFill>
                <a:srgbClr val="55565A"/>
              </a:solidFill>
              <a:latin typeface="Frutiger LT Com 55 Roman"/>
            </a:endParaRPr>
          </a:p>
          <a:p>
            <a:r>
              <a:rPr lang="lt-LT" sz="800" dirty="0">
                <a:solidFill>
                  <a:srgbClr val="55565A"/>
                </a:solidFill>
                <a:latin typeface="Frutiger LT Com 55 Roman"/>
              </a:rPr>
              <a:t>1. </a:t>
            </a:r>
            <a:r>
              <a:rPr lang="lt-LT" sz="800" dirty="0" err="1">
                <a:solidFill>
                  <a:srgbClr val="55565A"/>
                </a:solidFill>
                <a:latin typeface="Frutiger LT Com 55 Roman"/>
              </a:rPr>
              <a:t>Akagi</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dirty="0" err="1">
                <a:solidFill>
                  <a:srgbClr val="55565A"/>
                </a:solidFill>
                <a:latin typeface="Frutiger LT Com 55 Roman"/>
              </a:rPr>
              <a:t>Circ</a:t>
            </a:r>
            <a:r>
              <a:rPr lang="lt-LT" sz="800" dirty="0">
                <a:solidFill>
                  <a:srgbClr val="55565A"/>
                </a:solidFill>
                <a:latin typeface="Frutiger LT Com 55 Roman"/>
              </a:rPr>
              <a:t> J. 2007;71:559-564</a:t>
            </a:r>
          </a:p>
        </p:txBody>
      </p:sp>
      <p:pic>
        <p:nvPicPr>
          <p:cNvPr id="2055" name="Picture 1">
            <a:extLst>
              <a:ext uri="{FF2B5EF4-FFF2-40B4-BE49-F238E27FC236}">
                <a16:creationId xmlns:a16="http://schemas.microsoft.com/office/drawing/2014/main" id="{28FC78E8-E8B8-46E8-B7F6-57D9326C3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531267"/>
            <a:ext cx="4376738" cy="4418013"/>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Line 7">
            <a:extLst>
              <a:ext uri="{FF2B5EF4-FFF2-40B4-BE49-F238E27FC236}">
                <a16:creationId xmlns:a16="http://schemas.microsoft.com/office/drawing/2014/main" id="{F996B098-C276-44A7-A9C2-F48885517419}"/>
              </a:ext>
            </a:extLst>
          </p:cNvPr>
          <p:cNvCxnSpPr/>
          <p:nvPr/>
        </p:nvCxnSpPr>
        <p:spPr bwMode="auto">
          <a:xfrm flipH="1">
            <a:off x="899592" y="2492896"/>
            <a:ext cx="260985" cy="406400"/>
          </a:xfrm>
          <a:prstGeom prst="line">
            <a:avLst/>
          </a:prstGeom>
          <a:noFill/>
          <a:ln w="9525">
            <a:solidFill>
              <a:srgbClr val="C00000"/>
            </a:solidFill>
            <a:round/>
            <a:headEnd/>
            <a:tailEnd type="triangle" w="med" len="med"/>
          </a:ln>
        </p:spPr>
      </p:cxnSp>
      <p:sp>
        <p:nvSpPr>
          <p:cNvPr id="6" name="Text Box 8">
            <a:extLst>
              <a:ext uri="{FF2B5EF4-FFF2-40B4-BE49-F238E27FC236}">
                <a16:creationId xmlns:a16="http://schemas.microsoft.com/office/drawing/2014/main" id="{C648475D-36DF-4B91-9AC1-BB25C835CA2A}"/>
              </a:ext>
            </a:extLst>
          </p:cNvPr>
          <p:cNvSpPr txBox="1">
            <a:spLocks noChangeArrowheads="1"/>
          </p:cNvSpPr>
          <p:nvPr/>
        </p:nvSpPr>
        <p:spPr bwMode="auto">
          <a:xfrm>
            <a:off x="747390" y="2271042"/>
            <a:ext cx="1304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dirty="0">
                <a:ln>
                  <a:noFill/>
                </a:ln>
                <a:solidFill>
                  <a:srgbClr val="C00000"/>
                </a:solidFill>
                <a:latin typeface="Frutiger LT Com 55 Roman"/>
                <a:ea typeface="Times New Roman" panose="02020603050405020304" pitchFamily="18" charset="0"/>
                <a:cs typeface="Times New Roman" panose="02020603050405020304" pitchFamily="18" charset="0"/>
              </a:rPr>
              <a:t>0,2 mikronų filtras</a:t>
            </a:r>
          </a:p>
        </p:txBody>
      </p:sp>
      <p:cxnSp>
        <p:nvCxnSpPr>
          <p:cNvPr id="32" name="Line 9">
            <a:extLst>
              <a:ext uri="{FF2B5EF4-FFF2-40B4-BE49-F238E27FC236}">
                <a16:creationId xmlns:a16="http://schemas.microsoft.com/office/drawing/2014/main" id="{BAB689D2-B7BB-4A50-910D-264AC6AFEC79}"/>
              </a:ext>
            </a:extLst>
          </p:cNvPr>
          <p:cNvCxnSpPr>
            <a:cxnSpLocks/>
          </p:cNvCxnSpPr>
          <p:nvPr/>
        </p:nvCxnSpPr>
        <p:spPr bwMode="auto">
          <a:xfrm flipH="1">
            <a:off x="2845193" y="1799554"/>
            <a:ext cx="353960" cy="417513"/>
          </a:xfrm>
          <a:prstGeom prst="line">
            <a:avLst/>
          </a:prstGeom>
          <a:noFill/>
          <a:ln w="9525">
            <a:solidFill>
              <a:srgbClr val="C00000"/>
            </a:solidFill>
            <a:round/>
            <a:headEnd/>
            <a:tailEnd type="triangle" w="med" len="med"/>
          </a:ln>
        </p:spPr>
      </p:cxnSp>
      <p:sp>
        <p:nvSpPr>
          <p:cNvPr id="7" name="Text Box 10">
            <a:extLst>
              <a:ext uri="{FF2B5EF4-FFF2-40B4-BE49-F238E27FC236}">
                <a16:creationId xmlns:a16="http://schemas.microsoft.com/office/drawing/2014/main" id="{6904722E-A307-4AD0-B1DD-C88C827FBCD3}"/>
              </a:ext>
            </a:extLst>
          </p:cNvPr>
          <p:cNvSpPr txBox="1">
            <a:spLocks noChangeArrowheads="1"/>
          </p:cNvSpPr>
          <p:nvPr/>
        </p:nvSpPr>
        <p:spPr bwMode="auto">
          <a:xfrm>
            <a:off x="2411760" y="1537335"/>
            <a:ext cx="21602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dirty="0">
                <a:ln>
                  <a:noFill/>
                </a:ln>
                <a:solidFill>
                  <a:srgbClr val="C00000"/>
                </a:solidFill>
                <a:latin typeface="Frutiger LT Com 55 Roman"/>
                <a:ea typeface="Times New Roman" panose="02020603050405020304" pitchFamily="18" charset="0"/>
                <a:cs typeface="Times New Roman" panose="02020603050405020304" pitchFamily="18" charset="0"/>
              </a:rPr>
              <a:t>Dviejų kamerų pertvaros dangtelis</a:t>
            </a:r>
          </a:p>
        </p:txBody>
      </p:sp>
      <p:sp>
        <p:nvSpPr>
          <p:cNvPr id="33" name="AutoShape 12">
            <a:extLst>
              <a:ext uri="{FF2B5EF4-FFF2-40B4-BE49-F238E27FC236}">
                <a16:creationId xmlns:a16="http://schemas.microsoft.com/office/drawing/2014/main" id="{32B9A254-EF6D-408A-88C6-CBB37AD57330}"/>
              </a:ext>
            </a:extLst>
          </p:cNvPr>
          <p:cNvSpPr>
            <a:spLocks noChangeArrowheads="1"/>
          </p:cNvSpPr>
          <p:nvPr/>
        </p:nvSpPr>
        <p:spPr bwMode="auto">
          <a:xfrm>
            <a:off x="4638987" y="1288062"/>
            <a:ext cx="339725" cy="142240"/>
          </a:xfrm>
          <a:prstGeom prst="rightArrow">
            <a:avLst>
              <a:gd name="adj1" fmla="val 50000"/>
              <a:gd name="adj2" fmla="val 91667"/>
            </a:avLst>
          </a:prstGeom>
          <a:solidFill>
            <a:schemeClr val="bg1"/>
          </a:solidFill>
          <a:ln w="9525">
            <a:solidFill>
              <a:srgbClr val="C00000"/>
            </a:solidFill>
            <a:miter lim="800000"/>
            <a:headEnd/>
            <a:tailEnd/>
          </a:ln>
        </p:spPr>
        <p:txBody>
          <a:bodyPr wrap="none" anchor="ctr"/>
          <a:lstStyle/>
          <a:p>
            <a:endParaRPr lang="de-AT"/>
          </a:p>
        </p:txBody>
      </p:sp>
      <p:sp>
        <p:nvSpPr>
          <p:cNvPr id="8" name="Text Box 13">
            <a:extLst>
              <a:ext uri="{FF2B5EF4-FFF2-40B4-BE49-F238E27FC236}">
                <a16:creationId xmlns:a16="http://schemas.microsoft.com/office/drawing/2014/main" id="{505398AA-9989-493E-A99B-D6A60AEC8BA3}"/>
              </a:ext>
            </a:extLst>
          </p:cNvPr>
          <p:cNvSpPr txBox="1">
            <a:spLocks noChangeArrowheads="1"/>
          </p:cNvSpPr>
          <p:nvPr/>
        </p:nvSpPr>
        <p:spPr bwMode="auto">
          <a:xfrm>
            <a:off x="4049390" y="1805831"/>
            <a:ext cx="8413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sz="1000" b="0" i="0" u="none" strike="noStrike" cap="none" normalizeH="0" baseline="0">
                <a:ln>
                  <a:noFill/>
                </a:ln>
                <a:solidFill>
                  <a:srgbClr val="C00000"/>
                </a:solidFill>
                <a:latin typeface="Frutiger LT Com 55 Roman"/>
                <a:ea typeface="Times New Roman" panose="02020603050405020304" pitchFamily="18" charset="0"/>
                <a:cs typeface="Times New Roman" panose="02020603050405020304" pitchFamily="18" charset="0"/>
              </a:rPr>
              <a:t>CVK linija</a:t>
            </a:r>
          </a:p>
        </p:txBody>
      </p:sp>
      <p:sp>
        <p:nvSpPr>
          <p:cNvPr id="9" name="Rectangle 8">
            <a:extLst>
              <a:ext uri="{FF2B5EF4-FFF2-40B4-BE49-F238E27FC236}">
                <a16:creationId xmlns:a16="http://schemas.microsoft.com/office/drawing/2014/main" id="{F6CE14FB-E5B2-4AFC-8CAA-B065D2A92723}"/>
              </a:ext>
            </a:extLst>
          </p:cNvPr>
          <p:cNvSpPr>
            <a:spLocks noChangeArrowheads="1"/>
          </p:cNvSpPr>
          <p:nvPr/>
        </p:nvSpPr>
        <p:spPr bwMode="auto">
          <a:xfrm>
            <a:off x="396552" y="107406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37" name="AutoShape 12">
            <a:extLst>
              <a:ext uri="{FF2B5EF4-FFF2-40B4-BE49-F238E27FC236}">
                <a16:creationId xmlns:a16="http://schemas.microsoft.com/office/drawing/2014/main" id="{32B9A254-EF6D-408A-88C6-CBB37AD57330}"/>
              </a:ext>
            </a:extLst>
          </p:cNvPr>
          <p:cNvSpPr>
            <a:spLocks noChangeArrowheads="1"/>
          </p:cNvSpPr>
          <p:nvPr/>
        </p:nvSpPr>
        <p:spPr bwMode="auto">
          <a:xfrm>
            <a:off x="3563888" y="1846600"/>
            <a:ext cx="339725" cy="142240"/>
          </a:xfrm>
          <a:prstGeom prst="rightArrow">
            <a:avLst>
              <a:gd name="adj1" fmla="val 50000"/>
              <a:gd name="adj2" fmla="val 91667"/>
            </a:avLst>
          </a:prstGeom>
          <a:solidFill>
            <a:schemeClr val="bg1"/>
          </a:solidFill>
          <a:ln w="9525">
            <a:solidFill>
              <a:srgbClr val="C00000"/>
            </a:solidFill>
            <a:miter lim="800000"/>
            <a:headEnd/>
            <a:tailEnd/>
          </a:ln>
        </p:spPr>
        <p:txBody>
          <a:bodyPr wrap="none" anchor="ctr"/>
          <a:lstStyle/>
          <a:p>
            <a:endParaRPr lang="de-AT"/>
          </a:p>
        </p:txBody>
      </p:sp>
    </p:spTree>
    <p:extLst>
      <p:ext uri="{BB962C8B-B14F-4D97-AF65-F5344CB8AC3E}">
        <p14:creationId xmlns:p14="http://schemas.microsoft.com/office/powerpoint/2010/main" val="63101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000" dirty="0" err="1"/>
              <a:t>Šakotuvo</a:t>
            </a:r>
            <a:r>
              <a:rPr lang="lt-LT" sz="3000" dirty="0"/>
              <a:t> apsauga Denverio vaikų ligoninėj</a:t>
            </a:r>
            <a:r>
              <a:rPr lang="en-US" sz="3000" dirty="0"/>
              <a:t>e</a:t>
            </a:r>
            <a:endParaRPr lang="lt-LT" sz="3000" dirty="0"/>
          </a:p>
        </p:txBody>
      </p:sp>
      <p:sp>
        <p:nvSpPr>
          <p:cNvPr id="3" name="Inhaltsplatzhalter 2"/>
          <p:cNvSpPr>
            <a:spLocks noGrp="1"/>
          </p:cNvSpPr>
          <p:nvPr>
            <p:ph idx="1"/>
          </p:nvPr>
        </p:nvSpPr>
        <p:spPr>
          <a:xfrm>
            <a:off x="611560" y="1417638"/>
            <a:ext cx="8352928" cy="5035698"/>
          </a:xfrm>
        </p:spPr>
        <p:txBody>
          <a:bodyPr>
            <a:noAutofit/>
          </a:bodyPr>
          <a:lstStyle/>
          <a:p>
            <a:pPr marL="361950" indent="-361950">
              <a:buClr>
                <a:srgbClr val="D00A2D"/>
              </a:buClr>
              <a:buFont typeface="Arial" panose="020B0604020202020204" pitchFamily="34" charset="0"/>
              <a:buChar char="•"/>
            </a:pPr>
            <a:r>
              <a:rPr lang="lt-LT" dirty="0"/>
              <a:t>KSKI buvo vertinama pacientams, kuriems buvo skiriami </a:t>
            </a:r>
            <a:r>
              <a:rPr lang="en-US" dirty="0"/>
              <a:t> į vena </a:t>
            </a:r>
            <a:r>
              <a:rPr lang="en-US" dirty="0" err="1"/>
              <a:t>vartojami</a:t>
            </a:r>
            <a:r>
              <a:rPr lang="lt-LT" dirty="0"/>
              <a:t> prostanoidai prieš uždaro</a:t>
            </a:r>
            <a:r>
              <a:rPr lang="en-US" dirty="0"/>
              <a:t>jo </a:t>
            </a:r>
            <a:r>
              <a:rPr lang="en-US" dirty="0" err="1"/>
              <a:t>šakotuvo</a:t>
            </a:r>
            <a:r>
              <a:rPr lang="lt-LT" dirty="0"/>
              <a:t> sistemos įjungimą ir po jo.</a:t>
            </a:r>
          </a:p>
          <a:p>
            <a:pPr marL="361950" indent="-361950">
              <a:buClr>
                <a:srgbClr val="D00A2D"/>
              </a:buClr>
              <a:buFont typeface="Arial" panose="020B0604020202020204" pitchFamily="34" charset="0"/>
              <a:buChar char="•"/>
            </a:pPr>
            <a:r>
              <a:rPr lang="lt-LT" dirty="0"/>
              <a:t>Kaupiami šie duomenys</a:t>
            </a:r>
            <a:r>
              <a:rPr lang="en-US" dirty="0"/>
              <a:t>:</a:t>
            </a:r>
            <a:endParaRPr lang="lt-LT" dirty="0"/>
          </a:p>
          <a:p>
            <a:pPr marL="800100" indent="-438150">
              <a:buClr>
                <a:srgbClr val="D00A2D"/>
              </a:buClr>
              <a:buFont typeface="Wingdings" panose="05000000000000000000" pitchFamily="2" charset="2"/>
              <a:buChar char="Ø"/>
            </a:pPr>
            <a:r>
              <a:rPr lang="en-US" dirty="0"/>
              <a:t>Į </a:t>
            </a:r>
            <a:r>
              <a:rPr lang="en-US" dirty="0" err="1"/>
              <a:t>veną</a:t>
            </a:r>
            <a:r>
              <a:rPr lang="en-US" dirty="0"/>
              <a:t> </a:t>
            </a:r>
            <a:r>
              <a:rPr lang="en-US" dirty="0" err="1"/>
              <a:t>vartojamo</a:t>
            </a:r>
            <a:r>
              <a:rPr lang="lt-LT" dirty="0"/>
              <a:t> prostanoido </a:t>
            </a:r>
            <a:r>
              <a:rPr lang="en-US" dirty="0" err="1"/>
              <a:t>tipas</a:t>
            </a:r>
            <a:r>
              <a:rPr lang="lt-LT" dirty="0"/>
              <a:t> (epoprostenolis ar treprostinilis)</a:t>
            </a:r>
          </a:p>
          <a:p>
            <a:pPr marL="800100" indent="-438150">
              <a:buClr>
                <a:srgbClr val="D00A2D"/>
              </a:buClr>
              <a:buFont typeface="Wingdings" panose="05000000000000000000" pitchFamily="2" charset="2"/>
              <a:buChar char="Ø"/>
            </a:pPr>
            <a:r>
              <a:rPr lang="lt-LT" dirty="0"/>
              <a:t>Bakterinės infekcijos </a:t>
            </a:r>
            <a:r>
              <a:rPr lang="en-US" dirty="0" err="1"/>
              <a:t>tipas</a:t>
            </a:r>
            <a:r>
              <a:rPr lang="lt-LT" dirty="0"/>
              <a:t> (gramteigiama ir (arba) gramneigiama)</a:t>
            </a:r>
          </a:p>
          <a:p>
            <a:pPr marL="800100" indent="-438150">
              <a:buClr>
                <a:srgbClr val="D00A2D"/>
              </a:buClr>
              <a:buFont typeface="Wingdings" panose="05000000000000000000" pitchFamily="2" charset="2"/>
              <a:buChar char="Ø"/>
            </a:pPr>
            <a:r>
              <a:rPr lang="lt-LT" dirty="0"/>
              <a:t>Specifiniai </a:t>
            </a:r>
            <a:r>
              <a:rPr lang="lt-LT" dirty="0" err="1"/>
              <a:t>patogenai</a:t>
            </a:r>
            <a:endParaRPr lang="lt-LT" dirty="0"/>
          </a:p>
          <a:p>
            <a:pPr marL="800100" indent="-438150">
              <a:buClr>
                <a:srgbClr val="D00A2D"/>
              </a:buClr>
              <a:buFont typeface="Wingdings" panose="05000000000000000000" pitchFamily="2" charset="2"/>
              <a:buChar char="Ø"/>
            </a:pPr>
            <a:r>
              <a:rPr lang="lt-LT" dirty="0" err="1"/>
              <a:t>KSKI</a:t>
            </a:r>
            <a:r>
              <a:rPr lang="lt-LT" dirty="0"/>
              <a:t> / dienų su kateteriu skaičius</a:t>
            </a:r>
          </a:p>
          <a:p>
            <a:pPr marL="800100" indent="-438150">
              <a:buClr>
                <a:srgbClr val="D00A2D"/>
              </a:buClr>
              <a:buFont typeface="Wingdings" panose="05000000000000000000" pitchFamily="2" charset="2"/>
              <a:buChar char="Ø"/>
            </a:pPr>
            <a:r>
              <a:rPr lang="lt-LT" dirty="0"/>
              <a:t>Uždaros</a:t>
            </a:r>
            <a:r>
              <a:rPr lang="en-US" dirty="0" err="1"/>
              <a:t>ios</a:t>
            </a:r>
            <a:r>
              <a:rPr lang="lt-LT" dirty="0"/>
              <a:t> </a:t>
            </a:r>
            <a:r>
              <a:rPr lang="en-US" dirty="0" err="1"/>
              <a:t>šakotuvo</a:t>
            </a:r>
            <a:r>
              <a:rPr lang="lt-LT" dirty="0"/>
              <a:t> sistemos naudojimas (taip ar</a:t>
            </a:r>
            <a:r>
              <a:rPr lang="en-US" dirty="0" err="1"/>
              <a:t>ba</a:t>
            </a:r>
            <a:r>
              <a:rPr lang="lt-LT" dirty="0"/>
              <a:t> ne)</a:t>
            </a:r>
          </a:p>
        </p:txBody>
      </p:sp>
      <p:sp>
        <p:nvSpPr>
          <p:cNvPr id="5" name="TextBox 4"/>
          <p:cNvSpPr txBox="1"/>
          <p:nvPr/>
        </p:nvSpPr>
        <p:spPr>
          <a:xfrm>
            <a:off x="673129" y="5960056"/>
            <a:ext cx="5052048" cy="433531"/>
          </a:xfrm>
          <a:prstGeom prst="rect">
            <a:avLst/>
          </a:prstGeom>
          <a:solidFill>
            <a:sysClr val="window" lastClr="FFFFFF"/>
          </a:solidFill>
        </p:spPr>
        <p:txBody>
          <a:bodyPr wrap="square" lIns="0" tIns="0" rIns="0" bIns="0" rtlCol="0">
            <a:noAutofit/>
          </a:bodyPr>
          <a:lstStyle/>
          <a:p>
            <a:r>
              <a:rPr lang="lt-LT" sz="800" dirty="0">
                <a:solidFill>
                  <a:srgbClr val="55565A"/>
                </a:solidFill>
                <a:latin typeface="Frutiger LT Com 55 Roman"/>
              </a:rPr>
              <a:t>KSKI = su kateteriu susijusi kraujotakos infekcija; </a:t>
            </a:r>
            <a:endParaRPr lang="it-IT" sz="800" dirty="0">
              <a:solidFill>
                <a:srgbClr val="55565A"/>
              </a:solidFill>
              <a:latin typeface="Frutiger LT Com 55 Roman"/>
            </a:endParaRPr>
          </a:p>
          <a:p>
            <a:endParaRPr lang="en-GB" sz="800" dirty="0">
              <a:solidFill>
                <a:srgbClr val="55565A"/>
              </a:solidFill>
              <a:latin typeface="Frutiger LT Com 55 Roman"/>
            </a:endParaRPr>
          </a:p>
          <a:p>
            <a:r>
              <a:rPr lang="lt-LT" sz="800" dirty="0">
                <a:solidFill>
                  <a:srgbClr val="55565A"/>
                </a:solidFill>
                <a:latin typeface="Frutiger LT Com 55 Roman"/>
              </a:rPr>
              <a:t> </a:t>
            </a:r>
            <a:r>
              <a:rPr lang="lt-LT" sz="800" dirty="0" err="1">
                <a:solidFill>
                  <a:srgbClr val="55565A"/>
                </a:solidFill>
                <a:latin typeface="Frutiger LT Com 55 Roman"/>
              </a:rPr>
              <a:t>Ivy</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dirty="0" err="1">
                <a:solidFill>
                  <a:srgbClr val="55565A"/>
                </a:solidFill>
                <a:latin typeface="Frutiger LT Com 55 Roman"/>
              </a:rPr>
              <a:t>Infect</a:t>
            </a:r>
            <a:r>
              <a:rPr lang="lt-LT" sz="800" dirty="0">
                <a:solidFill>
                  <a:srgbClr val="55565A"/>
                </a:solidFill>
                <a:latin typeface="Frutiger LT Com 55 Roman"/>
              </a:rPr>
              <a:t> </a:t>
            </a:r>
            <a:r>
              <a:rPr lang="lt-LT" sz="800" dirty="0" err="1">
                <a:solidFill>
                  <a:srgbClr val="55565A"/>
                </a:solidFill>
                <a:latin typeface="Frutiger LT Com 55 Roman"/>
              </a:rPr>
              <a:t>Control</a:t>
            </a:r>
            <a:r>
              <a:rPr lang="lt-LT" sz="800" dirty="0">
                <a:solidFill>
                  <a:srgbClr val="55565A"/>
                </a:solidFill>
                <a:latin typeface="Frutiger LT Com 55 Roman"/>
              </a:rPr>
              <a:t> </a:t>
            </a:r>
            <a:r>
              <a:rPr lang="lt-LT" sz="800" dirty="0" err="1">
                <a:solidFill>
                  <a:srgbClr val="55565A"/>
                </a:solidFill>
                <a:latin typeface="Frutiger LT Com 55 Roman"/>
              </a:rPr>
              <a:t>Hosp</a:t>
            </a:r>
            <a:r>
              <a:rPr lang="lt-LT" sz="800" dirty="0">
                <a:solidFill>
                  <a:srgbClr val="55565A"/>
                </a:solidFill>
                <a:latin typeface="Frutiger LT Com 55 Roman"/>
              </a:rPr>
              <a:t> </a:t>
            </a:r>
            <a:r>
              <a:rPr lang="lt-LT" sz="800" dirty="0" err="1">
                <a:solidFill>
                  <a:srgbClr val="55565A"/>
                </a:solidFill>
                <a:latin typeface="Frutiger LT Com 55 Roman"/>
              </a:rPr>
              <a:t>Epidemiol</a:t>
            </a:r>
            <a:r>
              <a:rPr lang="lt-LT" sz="800" dirty="0">
                <a:solidFill>
                  <a:srgbClr val="55565A"/>
                </a:solidFill>
                <a:latin typeface="Frutiger LT Com 55 Roman"/>
              </a:rPr>
              <a:t>. 2009;30:823-829</a:t>
            </a:r>
          </a:p>
        </p:txBody>
      </p:sp>
    </p:spTree>
    <p:extLst>
      <p:ext uri="{BB962C8B-B14F-4D97-AF65-F5344CB8AC3E}">
        <p14:creationId xmlns:p14="http://schemas.microsoft.com/office/powerpoint/2010/main" val="47321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5496" y="319722"/>
            <a:ext cx="8856984" cy="1030443"/>
          </a:xfrm>
        </p:spPr>
        <p:txBody>
          <a:bodyPr/>
          <a:lstStyle/>
          <a:p>
            <a:pPr algn="ctr"/>
            <a:r>
              <a:rPr lang="lt-LT" sz="2400" dirty="0"/>
              <a:t>Denverio vaikų ligoninė</a:t>
            </a:r>
            <a:br>
              <a:rPr lang="lt-LT" sz="2400" dirty="0"/>
            </a:br>
            <a:r>
              <a:rPr lang="en-US" sz="2400" dirty="0" err="1"/>
              <a:t>Kraujotakos</a:t>
            </a:r>
            <a:r>
              <a:rPr lang="lt-LT" sz="2400" dirty="0"/>
              <a:t> infekcijų dažnis prieš </a:t>
            </a:r>
            <a:r>
              <a:rPr lang="en-US" sz="2400" dirty="0" err="1"/>
              <a:t>šakotuvo</a:t>
            </a:r>
            <a:r>
              <a:rPr lang="lt-LT" sz="2400" dirty="0"/>
              <a:t> apsaugos įjungimą ir po jo</a:t>
            </a:r>
          </a:p>
        </p:txBody>
      </p:sp>
      <p:sp>
        <p:nvSpPr>
          <p:cNvPr id="3" name="Rechteck 2"/>
          <p:cNvSpPr/>
          <p:nvPr/>
        </p:nvSpPr>
        <p:spPr>
          <a:xfrm>
            <a:off x="265699" y="1412776"/>
            <a:ext cx="8544285" cy="5693866"/>
          </a:xfrm>
          <a:prstGeom prst="rect">
            <a:avLst/>
          </a:prstGeom>
        </p:spPr>
        <p:txBody>
          <a:bodyPr wrap="square">
            <a:spAutoFit/>
          </a:bodyPr>
          <a:lstStyle/>
          <a:p>
            <a:r>
              <a:rPr lang="lt-LT" b="1" dirty="0">
                <a:solidFill>
                  <a:srgbClr val="55565A"/>
                </a:solidFill>
              </a:rPr>
              <a:t>Uždaro</a:t>
            </a:r>
            <a:r>
              <a:rPr lang="en-US" b="1" dirty="0">
                <a:solidFill>
                  <a:srgbClr val="55565A"/>
                </a:solidFill>
              </a:rPr>
              <a:t>jo </a:t>
            </a:r>
            <a:r>
              <a:rPr lang="en-US" b="1" dirty="0" err="1">
                <a:solidFill>
                  <a:srgbClr val="55565A"/>
                </a:solidFill>
              </a:rPr>
              <a:t>šakotuvo</a:t>
            </a:r>
            <a:r>
              <a:rPr lang="lt-LT" b="1" dirty="0">
                <a:solidFill>
                  <a:srgbClr val="55565A"/>
                </a:solidFill>
              </a:rPr>
              <a:t> sistemos su apsaugotomis jungtimis ir su kateteriu susijusios kraujotakos infekcijos rizikos mažinimas pacientų vaikų, kuriems dėl plaučių hipertenzijos skiriamas gydymas i.v. </a:t>
            </a:r>
            <a:r>
              <a:rPr lang="lt-LT" b="1" dirty="0" err="1">
                <a:solidFill>
                  <a:srgbClr val="55565A"/>
                </a:solidFill>
              </a:rPr>
              <a:t>prostanoidais</a:t>
            </a:r>
            <a:r>
              <a:rPr lang="lt-LT" b="1" dirty="0">
                <a:solidFill>
                  <a:srgbClr val="55565A"/>
                </a:solidFill>
              </a:rPr>
              <a:t>, grupėje</a:t>
            </a:r>
            <a:r>
              <a:rPr lang="lt-LT" dirty="0">
                <a:solidFill>
                  <a:srgbClr val="55565A"/>
                </a:solidFill>
              </a:rPr>
              <a:t> </a:t>
            </a:r>
            <a:r>
              <a:rPr lang="it-IT" sz="1600" dirty="0">
                <a:solidFill>
                  <a:srgbClr val="55565A"/>
                </a:solidFill>
              </a:rPr>
              <a:t>[</a:t>
            </a:r>
            <a:r>
              <a:rPr lang="en-US" sz="1600" b="1" dirty="0">
                <a:solidFill>
                  <a:srgbClr val="55565A"/>
                </a:solidFill>
              </a:rPr>
              <a:t>Closed-Hub Systems with Protected Connections and the Reduction of Risk of Catheter related Bloodstream Infection in Pediatric Patients Receiving Intravenous </a:t>
            </a:r>
            <a:r>
              <a:rPr lang="en-US" sz="1600" b="1" dirty="0" err="1">
                <a:solidFill>
                  <a:srgbClr val="55565A"/>
                </a:solidFill>
              </a:rPr>
              <a:t>Prostanoid</a:t>
            </a:r>
            <a:r>
              <a:rPr lang="en-US" sz="1600" b="1" dirty="0">
                <a:solidFill>
                  <a:srgbClr val="55565A"/>
                </a:solidFill>
              </a:rPr>
              <a:t> Therapy for </a:t>
            </a:r>
            <a:r>
              <a:rPr lang="de-AT" sz="1600" b="1" dirty="0" err="1">
                <a:solidFill>
                  <a:srgbClr val="55565A"/>
                </a:solidFill>
              </a:rPr>
              <a:t>Pulmonary</a:t>
            </a:r>
            <a:r>
              <a:rPr lang="de-AT" sz="1600" b="1" dirty="0">
                <a:solidFill>
                  <a:srgbClr val="55565A"/>
                </a:solidFill>
              </a:rPr>
              <a:t> Hypertension</a:t>
            </a:r>
            <a:r>
              <a:rPr lang="it-IT" sz="1600" dirty="0">
                <a:solidFill>
                  <a:srgbClr val="55565A"/>
                </a:solidFill>
              </a:rPr>
              <a:t>]</a:t>
            </a:r>
            <a:r>
              <a:rPr lang="it-IT" dirty="0">
                <a:solidFill>
                  <a:srgbClr val="55565A"/>
                </a:solidFill>
              </a:rPr>
              <a:t> </a:t>
            </a:r>
            <a:r>
              <a:rPr lang="lt-LT" dirty="0">
                <a:solidFill>
                  <a:srgbClr val="55565A"/>
                </a:solidFill>
              </a:rPr>
              <a:t>(Ivy et al., 2009)</a:t>
            </a:r>
          </a:p>
          <a:p>
            <a:endParaRPr lang="en-US" sz="1400" dirty="0"/>
          </a:p>
          <a:p>
            <a:r>
              <a:rPr lang="lt-LT" sz="1700" dirty="0">
                <a:solidFill>
                  <a:srgbClr val="55565A"/>
                </a:solidFill>
              </a:rPr>
              <a:t>Penkiasdešimčiai pacientų buvo skiriamas gydymas intraveniniais </a:t>
            </a:r>
            <a:r>
              <a:rPr lang="lt-LT" sz="1700" dirty="0" err="1">
                <a:solidFill>
                  <a:srgbClr val="55565A"/>
                </a:solidFill>
              </a:rPr>
              <a:t>prostanoidais</a:t>
            </a:r>
            <a:r>
              <a:rPr lang="lt-LT" sz="1700" dirty="0">
                <a:solidFill>
                  <a:srgbClr val="55565A"/>
                </a:solidFill>
              </a:rPr>
              <a:t>, viso 41840 dienų su kateteriu.</a:t>
            </a:r>
          </a:p>
          <a:p>
            <a:endParaRPr lang="en-US" sz="1400" dirty="0">
              <a:solidFill>
                <a:srgbClr val="55565A"/>
              </a:solidFill>
            </a:endParaRPr>
          </a:p>
          <a:p>
            <a:r>
              <a:rPr lang="lt-LT" sz="1700" dirty="0" err="1">
                <a:solidFill>
                  <a:srgbClr val="55565A"/>
                </a:solidFill>
              </a:rPr>
              <a:t>KSKI</a:t>
            </a:r>
            <a:r>
              <a:rPr lang="lt-LT" sz="1700" dirty="0">
                <a:solidFill>
                  <a:srgbClr val="55565A"/>
                </a:solidFill>
              </a:rPr>
              <a:t> dažnis tyrimo laikotarpiu buvo 0,51 infekcijos atvejo per 1000 dienų su kateteriu skiriant epoprostenolį ir 1,38 infekcijos atvejo per 1000 dienų su kateteriu, skiriant </a:t>
            </a:r>
            <a:r>
              <a:rPr lang="lt-LT" sz="1700" dirty="0" err="1">
                <a:solidFill>
                  <a:srgbClr val="55565A"/>
                </a:solidFill>
              </a:rPr>
              <a:t>treprostinilį</a:t>
            </a:r>
            <a:r>
              <a:rPr lang="lt-LT" sz="1700" dirty="0">
                <a:solidFill>
                  <a:srgbClr val="55565A"/>
                </a:solidFill>
              </a:rPr>
              <a:t>; skirtumas buvo reikšmingas (</a:t>
            </a:r>
            <a:r>
              <a:rPr lang="lt-LT" sz="1700" i="1" dirty="0">
                <a:solidFill>
                  <a:srgbClr val="55565A"/>
                </a:solidFill>
              </a:rPr>
              <a:t>P </a:t>
            </a:r>
            <a:r>
              <a:rPr lang="lt-LT" sz="1700" dirty="0">
                <a:solidFill>
                  <a:srgbClr val="55565A"/>
                </a:solidFill>
              </a:rPr>
              <a:t>&lt; 0,01). </a:t>
            </a:r>
          </a:p>
          <a:p>
            <a:endParaRPr lang="en-US" sz="1400" dirty="0">
              <a:solidFill>
                <a:srgbClr val="55565A"/>
              </a:solidFill>
            </a:endParaRPr>
          </a:p>
          <a:p>
            <a:r>
              <a:rPr lang="lt-LT" sz="1700" dirty="0" err="1">
                <a:solidFill>
                  <a:srgbClr val="55565A"/>
                </a:solidFill>
              </a:rPr>
              <a:t>Gramneigiamų</a:t>
            </a:r>
            <a:r>
              <a:rPr lang="lt-LT" sz="1700" dirty="0">
                <a:solidFill>
                  <a:srgbClr val="55565A"/>
                </a:solidFill>
              </a:rPr>
              <a:t> bakterijų sukeltos KSKI dažniau pasitaikė treprostinilio grupėje, lyginant su epoprostenoliu (0,91 infekcijų per 1000 dienų su kateteriu, lyginant su 0,08 infekcijų per 1000 dienų su kateteriu; </a:t>
            </a:r>
            <a:r>
              <a:rPr lang="lt-LT" sz="1700" i="1" dirty="0">
                <a:solidFill>
                  <a:srgbClr val="55565A"/>
                </a:solidFill>
              </a:rPr>
              <a:t>P </a:t>
            </a:r>
            <a:r>
              <a:rPr lang="lt-LT" sz="1700" dirty="0">
                <a:solidFill>
                  <a:srgbClr val="55565A"/>
                </a:solidFill>
              </a:rPr>
              <a:t>&lt; 0,01). </a:t>
            </a:r>
          </a:p>
          <a:p>
            <a:endParaRPr lang="en-US" sz="1400" dirty="0">
              <a:solidFill>
                <a:srgbClr val="55565A"/>
              </a:solidFill>
            </a:endParaRPr>
          </a:p>
          <a:p>
            <a:r>
              <a:rPr lang="lt-LT" sz="1700" dirty="0">
                <a:solidFill>
                  <a:srgbClr val="55565A"/>
                </a:solidFill>
              </a:rPr>
              <a:t>Pacientams skiriant gydymą treprostiniliu po pakeitimų įvedimo KSKI dažnis reikšmingai sumažėjo (1,95 infekcijos per 1000 dienų su kateteriu, lyginant su 0,19 infekcijos per 1000 dienų su kateteriu; </a:t>
            </a:r>
            <a:r>
              <a:rPr lang="lt-LT" sz="1700" i="1" dirty="0">
                <a:solidFill>
                  <a:srgbClr val="55565A"/>
                </a:solidFill>
              </a:rPr>
              <a:t>P </a:t>
            </a:r>
            <a:r>
              <a:rPr lang="lt-LT" sz="1700" dirty="0">
                <a:solidFill>
                  <a:srgbClr val="55565A"/>
                </a:solidFill>
              </a:rPr>
              <a:t>&lt; 0,01).</a:t>
            </a:r>
          </a:p>
          <a:p>
            <a:pPr>
              <a:lnSpc>
                <a:spcPct val="150000"/>
              </a:lnSpc>
            </a:pPr>
            <a:r>
              <a:rPr lang="lt-LT" sz="1000" dirty="0" err="1"/>
              <a:t>Ivy</a:t>
            </a:r>
            <a:r>
              <a:rPr lang="lt-LT" sz="1000" dirty="0"/>
              <a:t> et al. Infect Control Hosp Epidemiol. 2009;30:823-829</a:t>
            </a:r>
          </a:p>
        </p:txBody>
      </p:sp>
    </p:spTree>
    <p:extLst>
      <p:ext uri="{BB962C8B-B14F-4D97-AF65-F5344CB8AC3E}">
        <p14:creationId xmlns:p14="http://schemas.microsoft.com/office/powerpoint/2010/main" val="162362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115616" y="2276872"/>
            <a:ext cx="6380957" cy="1470025"/>
          </a:xfrm>
        </p:spPr>
        <p:txBody>
          <a:bodyPr>
            <a:normAutofit/>
          </a:bodyPr>
          <a:lstStyle/>
          <a:p>
            <a:pPr algn="ctr"/>
            <a:r>
              <a:rPr lang="en-US" sz="3500" dirty="0" err="1"/>
              <a:t>Tresuvi</a:t>
            </a:r>
            <a:r>
              <a:rPr lang="lt-LT" sz="3500" dirty="0"/>
              <a:t> preparato charakteristikų santrauka</a:t>
            </a:r>
          </a:p>
        </p:txBody>
      </p:sp>
    </p:spTree>
    <p:extLst>
      <p:ext uri="{BB962C8B-B14F-4D97-AF65-F5344CB8AC3E}">
        <p14:creationId xmlns:p14="http://schemas.microsoft.com/office/powerpoint/2010/main" val="23432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000" dirty="0" err="1"/>
              <a:t>Tresuvi</a:t>
            </a:r>
            <a:r>
              <a:rPr lang="lt-LT" sz="3000" dirty="0"/>
              <a:t> preparato charakteristikų santrauka</a:t>
            </a:r>
            <a:r>
              <a:rPr lang="en-US" sz="3000" dirty="0"/>
              <a:t> – į </a:t>
            </a:r>
            <a:r>
              <a:rPr lang="en-US" sz="3000" dirty="0" err="1"/>
              <a:t>veną</a:t>
            </a:r>
            <a:r>
              <a:rPr lang="en-US" sz="3000" dirty="0"/>
              <a:t> </a:t>
            </a:r>
            <a:r>
              <a:rPr lang="en-US" sz="3000" dirty="0" err="1"/>
              <a:t>vartojamas</a:t>
            </a:r>
            <a:r>
              <a:rPr lang="en-US" sz="3000" dirty="0"/>
              <a:t> </a:t>
            </a:r>
            <a:r>
              <a:rPr lang="en-US" sz="3000" dirty="0" err="1"/>
              <a:t>treprostinilis</a:t>
            </a:r>
            <a:endParaRPr lang="lt-LT" sz="3000" dirty="0"/>
          </a:p>
        </p:txBody>
      </p:sp>
      <p:sp>
        <p:nvSpPr>
          <p:cNvPr id="3" name="Inhaltsplatzhalter 2"/>
          <p:cNvSpPr>
            <a:spLocks noGrp="1"/>
          </p:cNvSpPr>
          <p:nvPr>
            <p:ph idx="1"/>
          </p:nvPr>
        </p:nvSpPr>
        <p:spPr>
          <a:xfrm>
            <a:off x="611560" y="1417638"/>
            <a:ext cx="8136904" cy="4387626"/>
          </a:xfrm>
        </p:spPr>
        <p:txBody>
          <a:bodyPr>
            <a:noAutofit/>
          </a:bodyPr>
          <a:lstStyle/>
          <a:p>
            <a:pPr marL="266700" indent="-266700">
              <a:buClr>
                <a:srgbClr val="D00A2D"/>
              </a:buClr>
              <a:buFont typeface="Arial" panose="020B0604020202020204" pitchFamily="34" charset="0"/>
              <a:buChar char="•"/>
            </a:pPr>
            <a:r>
              <a:rPr lang="lt-LT" sz="2000" dirty="0"/>
              <a:t>Preparato charakteristikų santraukoje rašoma „Dėl rizikos, susijusios su ilgalaikiu nuolatinių centrinės venos kateterių naudojimu,...“ </a:t>
            </a:r>
          </a:p>
          <a:p>
            <a:pPr marL="628650" indent="-361950">
              <a:buClr>
                <a:srgbClr val="D00A2D"/>
              </a:buClr>
              <a:buFont typeface="Wingdings" panose="05000000000000000000" pitchFamily="2" charset="2"/>
              <a:buChar char="Ø"/>
            </a:pPr>
            <a:r>
              <a:rPr lang="lt-LT" sz="1800" dirty="0"/>
              <a:t>po oda leidžiamo (nepraskiesto) vaistinio preparato infuzija yra rekomenduotinas vartojimo būdas, </a:t>
            </a:r>
          </a:p>
          <a:p>
            <a:pPr marL="628650" indent="-361950">
              <a:buClr>
                <a:srgbClr val="D00A2D"/>
              </a:buClr>
              <a:buFont typeface="Wingdings" panose="05000000000000000000" pitchFamily="2" charset="2"/>
              <a:buChar char="Ø"/>
            </a:pPr>
            <a:r>
              <a:rPr lang="lt-LT" sz="1800" dirty="0"/>
              <a:t>nuolatinę infuziją </a:t>
            </a:r>
            <a:r>
              <a:rPr lang="en-US" sz="1800" dirty="0"/>
              <a:t>į </a:t>
            </a:r>
            <a:r>
              <a:rPr lang="en-US" sz="1800" dirty="0" err="1"/>
              <a:t>veną</a:t>
            </a:r>
            <a:r>
              <a:rPr lang="en-US" sz="1800" dirty="0"/>
              <a:t> </a:t>
            </a:r>
            <a:r>
              <a:rPr lang="lt-LT" sz="1800" dirty="0"/>
              <a:t>reikia skirti tik tiems pacientams, kurių būklė stabilizuota leidžiant treprostinilio infuziją po oda ... </a:t>
            </a:r>
          </a:p>
          <a:p>
            <a:pPr marL="628650" indent="-361950">
              <a:buClr>
                <a:srgbClr val="D00A2D"/>
              </a:buClr>
              <a:buFont typeface="Wingdings" panose="05000000000000000000" pitchFamily="2" charset="2"/>
              <a:buChar char="Ø"/>
            </a:pPr>
            <a:r>
              <a:rPr lang="lt-LT" sz="1800" dirty="0"/>
              <a:t>... ir kurie pradėjo netoleruoti po oda leidžiamo vaistinio preparato ...</a:t>
            </a:r>
          </a:p>
          <a:p>
            <a:pPr marL="628650" indent="-361950">
              <a:buClr>
                <a:srgbClr val="D00A2D"/>
              </a:buClr>
              <a:buFont typeface="Wingdings" panose="05000000000000000000" pitchFamily="2" charset="2"/>
              <a:buChar char="Ø"/>
            </a:pPr>
            <a:r>
              <a:rPr lang="lt-LT" sz="1800" dirty="0"/>
              <a:t>... ir jeigu nustatyta, kad ši rizika jų atveju yra priimtina“.</a:t>
            </a:r>
          </a:p>
          <a:p>
            <a:pPr marL="628650" indent="-361950">
              <a:buClr>
                <a:srgbClr val="D00A2D"/>
              </a:buClr>
              <a:buFont typeface="Wingdings" panose="05000000000000000000" pitchFamily="2" charset="2"/>
              <a:buChar char="Ø"/>
            </a:pPr>
            <a:endParaRPr lang="pl-PL" sz="1800" dirty="0"/>
          </a:p>
          <a:p>
            <a:pPr marL="266700" indent="-266700">
              <a:buClr>
                <a:srgbClr val="D00A2D"/>
              </a:buClr>
              <a:buFont typeface="Arial" panose="020B0604020202020204" pitchFamily="34" charset="0"/>
              <a:buChar char="•"/>
            </a:pPr>
            <a:r>
              <a:rPr lang="lt-LT" sz="2000" dirty="0"/>
              <a:t>Už gydymą atsakingi </a:t>
            </a:r>
            <a:r>
              <a:rPr lang="en-US" sz="2000" dirty="0" err="1"/>
              <a:t>sveikatos</a:t>
            </a:r>
            <a:r>
              <a:rPr lang="en-US" sz="2000" dirty="0"/>
              <a:t> </a:t>
            </a:r>
            <a:r>
              <a:rPr lang="en-US" sz="2000" dirty="0" err="1"/>
              <a:t>priežiūros</a:t>
            </a:r>
            <a:r>
              <a:rPr lang="en-US" sz="2000" dirty="0"/>
              <a:t> </a:t>
            </a:r>
            <a:r>
              <a:rPr lang="en-US" sz="2000" dirty="0" err="1"/>
              <a:t>specialistai</a:t>
            </a:r>
            <a:r>
              <a:rPr lang="lt-LT" sz="2000" dirty="0"/>
              <a:t> turi užtikrinti, kad pacientas būtų </a:t>
            </a:r>
            <a:r>
              <a:rPr lang="en-US" sz="2000" dirty="0" err="1"/>
              <a:t>visiškai</a:t>
            </a:r>
            <a:r>
              <a:rPr lang="en-US" sz="2000" dirty="0"/>
              <a:t> </a:t>
            </a:r>
            <a:r>
              <a:rPr lang="en-US" sz="2000" dirty="0" err="1"/>
              <a:t>apmokytas</a:t>
            </a:r>
            <a:r>
              <a:rPr lang="en-US" sz="2000" dirty="0"/>
              <a:t> ir </a:t>
            </a:r>
            <a:r>
              <a:rPr lang="lt-LT" sz="2000" dirty="0"/>
              <a:t>kompetenting</a:t>
            </a:r>
            <a:r>
              <a:rPr lang="en-US" sz="2000" dirty="0"/>
              <a:t>as</a:t>
            </a:r>
            <a:r>
              <a:rPr lang="lt-LT" sz="2000" dirty="0"/>
              <a:t> naudoti pasirinktą infuzijos prietaisą.</a:t>
            </a:r>
          </a:p>
          <a:p>
            <a:pPr marL="449263">
              <a:buClr>
                <a:srgbClr val="D00A2D"/>
              </a:buClr>
            </a:pPr>
            <a:endParaRPr lang="pl-PL" sz="1800" dirty="0"/>
          </a:p>
        </p:txBody>
      </p:sp>
      <p:sp>
        <p:nvSpPr>
          <p:cNvPr id="5" name="TextBox 4"/>
          <p:cNvSpPr txBox="1"/>
          <p:nvPr/>
        </p:nvSpPr>
        <p:spPr>
          <a:xfrm>
            <a:off x="755576" y="5949280"/>
            <a:ext cx="7211239" cy="433531"/>
          </a:xfrm>
          <a:prstGeom prst="rect">
            <a:avLst/>
          </a:prstGeom>
          <a:solidFill>
            <a:sysClr val="window" lastClr="FFFFFF"/>
          </a:solidFill>
        </p:spPr>
        <p:txBody>
          <a:bodyPr wrap="square" lIns="0" tIns="0" rIns="0" bIns="0" rtlCol="0">
            <a:noAutofit/>
          </a:bodyPr>
          <a:lstStyle/>
          <a:p>
            <a:endParaRPr lang="en-GB" sz="800" dirty="0">
              <a:solidFill>
                <a:srgbClr val="55565A"/>
              </a:solidFill>
              <a:latin typeface="Frutiger LT Com 55 Roman"/>
            </a:endParaRPr>
          </a:p>
        </p:txBody>
      </p:sp>
    </p:spTree>
    <p:extLst>
      <p:ext uri="{BB962C8B-B14F-4D97-AF65-F5344CB8AC3E}">
        <p14:creationId xmlns:p14="http://schemas.microsoft.com/office/powerpoint/2010/main" val="14554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sz="3000" dirty="0"/>
              <a:t>Pagrindas</a:t>
            </a:r>
          </a:p>
        </p:txBody>
      </p:sp>
      <p:sp>
        <p:nvSpPr>
          <p:cNvPr id="3" name="Inhaltsplatzhalter 2"/>
          <p:cNvSpPr>
            <a:spLocks noGrp="1"/>
          </p:cNvSpPr>
          <p:nvPr>
            <p:ph idx="1"/>
          </p:nvPr>
        </p:nvSpPr>
        <p:spPr>
          <a:xfrm>
            <a:off x="611560" y="1600200"/>
            <a:ext cx="8136904" cy="4637112"/>
          </a:xfrm>
        </p:spPr>
        <p:txBody>
          <a:bodyPr>
            <a:noAutofit/>
          </a:bodyPr>
          <a:lstStyle/>
          <a:p>
            <a:pPr marL="276225" indent="-276225">
              <a:buClr>
                <a:srgbClr val="D00A2D"/>
              </a:buClr>
              <a:buFont typeface="Arial" panose="020B0604020202020204" pitchFamily="34" charset="0"/>
              <a:buChar char="•"/>
            </a:pPr>
            <a:r>
              <a:rPr lang="lt-LT" sz="1700" dirty="0"/>
              <a:t>Pasitarusi su </a:t>
            </a:r>
            <a:r>
              <a:rPr lang="en-US" sz="1700" dirty="0" err="1"/>
              <a:t>atsakingomis</a:t>
            </a:r>
            <a:r>
              <a:rPr lang="en-US" sz="1700" dirty="0"/>
              <a:t> </a:t>
            </a:r>
            <a:r>
              <a:rPr lang="en-US" sz="1700" dirty="0" err="1"/>
              <a:t>institucijomis</a:t>
            </a:r>
            <a:r>
              <a:rPr lang="lt-LT" sz="1700" dirty="0"/>
              <a:t> </a:t>
            </a:r>
            <a:r>
              <a:rPr lang="lt-LT" sz="1700" i="1" dirty="0"/>
              <a:t>Orpha-Devel Handels und Vertriebs GmbH</a:t>
            </a:r>
            <a:r>
              <a:rPr lang="lt-LT" sz="1700" dirty="0"/>
              <a:t> sukūrė saugaus </a:t>
            </a:r>
            <a:r>
              <a:rPr lang="en-US" sz="1700" dirty="0"/>
              <a:t>į </a:t>
            </a:r>
            <a:r>
              <a:rPr lang="en-US" sz="1700" dirty="0" err="1"/>
              <a:t>veną</a:t>
            </a:r>
            <a:r>
              <a:rPr lang="en-US" sz="1700" dirty="0"/>
              <a:t> </a:t>
            </a:r>
            <a:r>
              <a:rPr lang="en-US" sz="1700" dirty="0" err="1"/>
              <a:t>leidžiamo</a:t>
            </a:r>
            <a:r>
              <a:rPr lang="en-US" sz="1700" dirty="0"/>
              <a:t> </a:t>
            </a:r>
            <a:r>
              <a:rPr lang="lt-LT" sz="1700" dirty="0"/>
              <a:t>treprostinilio tvarkymo „</a:t>
            </a:r>
            <a:r>
              <a:rPr lang="en-US" sz="1700" dirty="0"/>
              <a:t>R</a:t>
            </a:r>
            <a:r>
              <a:rPr lang="lt-LT" sz="1700" dirty="0"/>
              <a:t>izikos valdymo planą“, kuris padės sumažinti su kateteriu susijusių kraujotakos infekcijų dažnį. </a:t>
            </a:r>
          </a:p>
          <a:p>
            <a:pPr marL="276225" indent="-276225">
              <a:buClr>
                <a:srgbClr val="D00A2D"/>
              </a:buClr>
              <a:buFont typeface="Arial" panose="020B0604020202020204" pitchFamily="34" charset="0"/>
              <a:buChar char="•"/>
            </a:pPr>
            <a:r>
              <a:rPr lang="lt-LT" sz="1700" dirty="0"/>
              <a:t>Buvo parengtas „Laiškas gydytojui“, skirtas pranešti sveikatos priežiūros specialistams, kurie galimai skirs treprostinilį</a:t>
            </a:r>
            <a:r>
              <a:rPr lang="en-US" sz="1700" dirty="0"/>
              <a:t> į </a:t>
            </a:r>
            <a:r>
              <a:rPr lang="en-US" sz="1700" dirty="0" err="1"/>
              <a:t>veną</a:t>
            </a:r>
            <a:r>
              <a:rPr lang="lt-LT" sz="1700" dirty="0"/>
              <a:t>, apie su šiuo gydymu susijusią riziką.</a:t>
            </a:r>
          </a:p>
          <a:p>
            <a:pPr marL="276225" indent="-276225">
              <a:buClr>
                <a:srgbClr val="D00A2D"/>
              </a:buClr>
              <a:buFont typeface="Arial" panose="020B0604020202020204" pitchFamily="34" charset="0"/>
              <a:buChar char="•"/>
            </a:pPr>
            <a:r>
              <a:rPr lang="lt-LT" sz="1700" dirty="0"/>
              <a:t>Šių skaidrių ir pridedamos paciento brošiūros (informacijos pacientui) bei</a:t>
            </a:r>
            <a:r>
              <a:rPr lang="it-IT" sz="1700" dirty="0"/>
              <a:t> </a:t>
            </a:r>
            <a:r>
              <a:rPr lang="lt-LT" sz="1700" dirty="0"/>
              <a:t>„Laiško </a:t>
            </a:r>
            <a:r>
              <a:rPr lang="en-US" sz="1700" dirty="0"/>
              <a:t>g</a:t>
            </a:r>
            <a:r>
              <a:rPr lang="lt-LT" sz="1700" dirty="0"/>
              <a:t>ydytojui“ naudojimui pritarė už vaistinius preparatus atsakinga </a:t>
            </a:r>
            <a:r>
              <a:rPr lang="en-US" sz="1700" dirty="0" err="1"/>
              <a:t>vietinė</a:t>
            </a:r>
            <a:r>
              <a:rPr lang="en-US" sz="1700" dirty="0"/>
              <a:t> </a:t>
            </a:r>
            <a:r>
              <a:rPr lang="en-US" sz="1700" dirty="0" err="1"/>
              <a:t>atsakinga</a:t>
            </a:r>
            <a:r>
              <a:rPr lang="en-US" sz="1700" dirty="0"/>
              <a:t>  </a:t>
            </a:r>
            <a:r>
              <a:rPr lang="lt-LT" sz="1700" dirty="0"/>
              <a:t>institucija. </a:t>
            </a:r>
          </a:p>
          <a:p>
            <a:pPr marL="276225" indent="-276225">
              <a:buClr>
                <a:srgbClr val="D00A2D"/>
              </a:buClr>
              <a:buFont typeface="Arial" panose="020B0604020202020204" pitchFamily="34" charset="0"/>
              <a:buChar char="•"/>
            </a:pPr>
            <a:r>
              <a:rPr lang="lt-LT" sz="1700" dirty="0"/>
              <a:t>Po tam tikrą laiką trunkančio gydymo treprostiniliu </a:t>
            </a:r>
            <a:r>
              <a:rPr lang="en-US" sz="1700" dirty="0"/>
              <a:t>į </a:t>
            </a:r>
            <a:r>
              <a:rPr lang="en-US" sz="1700" dirty="0" err="1"/>
              <a:t>veną</a:t>
            </a:r>
            <a:r>
              <a:rPr lang="en-US" sz="1700" dirty="0"/>
              <a:t> b</a:t>
            </a:r>
            <a:r>
              <a:rPr lang="lt-LT" sz="1700" dirty="0"/>
              <a:t>us atliekama pacientų apklausa pagal specialų „paciento klausimyną“ siekiant patvirtinti, kad rizikos valdymo metodai yra įsisavinti ir jų laikomasi. </a:t>
            </a:r>
          </a:p>
          <a:p>
            <a:pPr marL="276225" indent="-276225">
              <a:buClr>
                <a:srgbClr val="D00A2D"/>
              </a:buClr>
              <a:buFont typeface="Arial" panose="020B0604020202020204" pitchFamily="34" charset="0"/>
              <a:buChar char="•"/>
            </a:pPr>
            <a:r>
              <a:rPr lang="lt-LT" sz="1700" dirty="0"/>
              <a:t>Įtarus kraujotakos infekciją, reikia užpildyti išplėstinio farmakologinio budrumo pranešimą naudojant pranešimo apie „</a:t>
            </a:r>
            <a:r>
              <a:rPr lang="en-US" sz="1700" dirty="0" err="1"/>
              <a:t>Ypatingos</a:t>
            </a:r>
            <a:r>
              <a:rPr lang="en-US" sz="1700" dirty="0"/>
              <a:t> </a:t>
            </a:r>
            <a:r>
              <a:rPr lang="en-US" sz="1700" dirty="0" err="1"/>
              <a:t>svarbos</a:t>
            </a:r>
            <a:r>
              <a:rPr lang="en-US" sz="1700" dirty="0"/>
              <a:t> </a:t>
            </a:r>
            <a:r>
              <a:rPr lang="en-US" sz="1700" dirty="0" err="1"/>
              <a:t>atvejį</a:t>
            </a:r>
            <a:r>
              <a:rPr lang="lt-LT" sz="1700" dirty="0"/>
              <a:t>“ formą.</a:t>
            </a:r>
          </a:p>
          <a:p>
            <a:pPr marL="276225" indent="-276225">
              <a:buClr>
                <a:srgbClr val="D00A2D"/>
              </a:buClr>
            </a:pPr>
            <a:endParaRPr lang="de-AT" sz="1700" dirty="0"/>
          </a:p>
        </p:txBody>
      </p:sp>
    </p:spTree>
    <p:extLst>
      <p:ext uri="{BB962C8B-B14F-4D97-AF65-F5344CB8AC3E}">
        <p14:creationId xmlns:p14="http://schemas.microsoft.com/office/powerpoint/2010/main" val="3591161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err="1"/>
              <a:t>Tresuvi</a:t>
            </a:r>
            <a:r>
              <a:rPr lang="lt-LT" dirty="0"/>
              <a:t> preparato charakteristikų santrauka</a:t>
            </a:r>
          </a:p>
        </p:txBody>
      </p:sp>
      <p:sp>
        <p:nvSpPr>
          <p:cNvPr id="3" name="Inhaltsplatzhalter 2"/>
          <p:cNvSpPr>
            <a:spLocks noGrp="1"/>
          </p:cNvSpPr>
          <p:nvPr>
            <p:ph idx="1"/>
          </p:nvPr>
        </p:nvSpPr>
        <p:spPr>
          <a:xfrm>
            <a:off x="611560" y="1417638"/>
            <a:ext cx="8136904" cy="4387626"/>
          </a:xfrm>
        </p:spPr>
        <p:txBody>
          <a:bodyPr>
            <a:noAutofit/>
          </a:bodyPr>
          <a:lstStyle/>
          <a:p>
            <a:pPr marL="266700" indent="-266700">
              <a:buClr>
                <a:srgbClr val="D00A2D"/>
              </a:buClr>
              <a:buFont typeface="Arial" panose="020B0604020202020204" pitchFamily="34" charset="0"/>
              <a:buChar char="•"/>
            </a:pPr>
            <a:r>
              <a:rPr lang="lt-LT" sz="2000" dirty="0"/>
              <a:t>Su kateteriu susijusių kraujotakos infekcijų rizikos mažinimo rekomendacijos:</a:t>
            </a:r>
          </a:p>
          <a:p>
            <a:pPr marL="628650" indent="-361950">
              <a:buClr>
                <a:srgbClr val="D00A2D"/>
              </a:buClr>
              <a:buFont typeface="Wingdings" panose="05000000000000000000" pitchFamily="2" charset="2"/>
              <a:buChar char="Ø"/>
            </a:pPr>
            <a:r>
              <a:rPr lang="lt-LT" sz="1800" dirty="0"/>
              <a:t>Turi būti laikomasi bendrų principų, kurie atitinka dabartinės nustatytos praktikos gaires.</a:t>
            </a:r>
          </a:p>
          <a:p>
            <a:pPr marL="628650" indent="-361950">
              <a:buClr>
                <a:srgbClr val="D00A2D"/>
              </a:buClr>
              <a:buFont typeface="Wingdings" panose="05000000000000000000" pitchFamily="2" charset="2"/>
              <a:buChar char="Ø"/>
            </a:pPr>
            <a:r>
              <a:rPr lang="lt-LT" sz="1800" dirty="0"/>
              <a:t>Sistemoje įrengto 0,2 mikronų tankio filtro, kurį reikia įstatyti tarp infuzijos vamzdelio ir kateterio </a:t>
            </a:r>
            <a:r>
              <a:rPr lang="en-US" sz="1800" dirty="0" err="1"/>
              <a:t>šakotuvo</a:t>
            </a:r>
            <a:r>
              <a:rPr lang="lt-LT" sz="1800" dirty="0"/>
              <a:t>, naudojimas.  </a:t>
            </a:r>
          </a:p>
          <a:p>
            <a:pPr marL="628650" indent="-361950">
              <a:buClr>
                <a:srgbClr val="D00A2D"/>
              </a:buClr>
              <a:buFont typeface="Wingdings" panose="05000000000000000000" pitchFamily="2" charset="2"/>
              <a:buChar char="Ø"/>
            </a:pPr>
            <a:r>
              <a:rPr lang="lt-LT" sz="1800" dirty="0"/>
              <a:t>Naudojant uždar</a:t>
            </a:r>
            <a:r>
              <a:rPr lang="en-US" sz="1800" dirty="0" err="1"/>
              <a:t>ojo</a:t>
            </a:r>
            <a:r>
              <a:rPr lang="en-US" sz="1800" dirty="0"/>
              <a:t> </a:t>
            </a:r>
            <a:r>
              <a:rPr lang="en-US" sz="1800" dirty="0" err="1"/>
              <a:t>šakotuvo</a:t>
            </a:r>
            <a:r>
              <a:rPr lang="lt-LT" sz="1800" dirty="0"/>
              <a:t> sistemą su dviejų kamerų pertvara užtikrinama, kad atjungus infuzijos sistemą kateterio spindis bus sandariai uždarytas. </a:t>
            </a:r>
          </a:p>
          <a:p>
            <a:pPr marL="628650" indent="-361950">
              <a:buClr>
                <a:srgbClr val="D00A2D"/>
              </a:buClr>
              <a:buFont typeface="Wingdings" panose="05000000000000000000" pitchFamily="2" charset="2"/>
              <a:buChar char="Ø"/>
            </a:pPr>
            <a:r>
              <a:rPr lang="lt-LT" sz="1800" dirty="0"/>
              <a:t>Papildomos rekomendacijos užtikrinant, kad keičiant infuzijos vamzdelį ar uždarą</a:t>
            </a:r>
            <a:r>
              <a:rPr lang="en-US" sz="1800" dirty="0" err="1"/>
              <a:t>jį</a:t>
            </a:r>
            <a:r>
              <a:rPr lang="en-US" sz="1800" dirty="0"/>
              <a:t> </a:t>
            </a:r>
            <a:r>
              <a:rPr lang="en-US" sz="1800" dirty="0" err="1"/>
              <a:t>šakotuvą</a:t>
            </a:r>
            <a:r>
              <a:rPr lang="lt-LT" sz="1800" dirty="0"/>
              <a:t> Luerio jungtys būtų sausos.</a:t>
            </a:r>
          </a:p>
          <a:p>
            <a:pPr marL="628650" indent="-361950">
              <a:buClr>
                <a:srgbClr val="D00A2D"/>
              </a:buClr>
              <a:buFont typeface="Wingdings" panose="05000000000000000000" pitchFamily="2" charset="2"/>
              <a:buChar char="Ø"/>
            </a:pPr>
            <a:r>
              <a:rPr lang="lt-LT" sz="1800" dirty="0"/>
              <a:t>Maksimali praskiesto treprostinilio tirpalo </a:t>
            </a:r>
            <a:r>
              <a:rPr lang="en-US" sz="1800" dirty="0" err="1"/>
              <a:t>vartojimo</a:t>
            </a:r>
            <a:r>
              <a:rPr lang="lt-LT" sz="1800" dirty="0"/>
              <a:t> trukmė turi neviršyti 24 valandų.</a:t>
            </a:r>
          </a:p>
          <a:p>
            <a:pPr marL="449263">
              <a:buClr>
                <a:srgbClr val="D00A2D"/>
              </a:buClr>
            </a:pPr>
            <a:endParaRPr lang="pl-PL" sz="1800" dirty="0"/>
          </a:p>
        </p:txBody>
      </p:sp>
    </p:spTree>
    <p:extLst>
      <p:ext uri="{BB962C8B-B14F-4D97-AF65-F5344CB8AC3E}">
        <p14:creationId xmlns:p14="http://schemas.microsoft.com/office/powerpoint/2010/main" val="201133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23528" y="2276872"/>
            <a:ext cx="8280920" cy="1470025"/>
          </a:xfrm>
        </p:spPr>
        <p:txBody>
          <a:bodyPr>
            <a:noAutofit/>
          </a:bodyPr>
          <a:lstStyle/>
          <a:p>
            <a:pPr algn="ctr"/>
            <a:r>
              <a:rPr lang="lt-LT" sz="3000" dirty="0"/>
              <a:t>Įtariamų </a:t>
            </a:r>
            <a:r>
              <a:rPr lang="lt-LT" sz="3000" dirty="0" err="1"/>
              <a:t>KSKI</a:t>
            </a:r>
            <a:r>
              <a:rPr lang="lt-LT" sz="3000" dirty="0"/>
              <a:t>, dozavimo klaidų, pompos ir (arba) infuzijos vamzdelio gedimų nustatymas ir pranešimas  </a:t>
            </a:r>
          </a:p>
        </p:txBody>
      </p:sp>
    </p:spTree>
    <p:extLst>
      <p:ext uri="{BB962C8B-B14F-4D97-AF65-F5344CB8AC3E}">
        <p14:creationId xmlns:p14="http://schemas.microsoft.com/office/powerpoint/2010/main" val="159929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dirty="0"/>
              <a:t>Pacient</a:t>
            </a:r>
            <a:r>
              <a:rPr lang="en-US" dirty="0"/>
              <a:t>o</a:t>
            </a:r>
            <a:r>
              <a:rPr lang="lt-LT" dirty="0"/>
              <a:t> klausimyna</a:t>
            </a:r>
            <a:r>
              <a:rPr lang="en-US" dirty="0"/>
              <a:t>s</a:t>
            </a:r>
            <a:endParaRPr lang="lt-LT" dirty="0"/>
          </a:p>
        </p:txBody>
      </p:sp>
      <p:sp>
        <p:nvSpPr>
          <p:cNvPr id="3" name="Inhaltsplatzhalter 2"/>
          <p:cNvSpPr>
            <a:spLocks noGrp="1"/>
          </p:cNvSpPr>
          <p:nvPr>
            <p:ph idx="1"/>
          </p:nvPr>
        </p:nvSpPr>
        <p:spPr>
          <a:xfrm>
            <a:off x="611560" y="1417638"/>
            <a:ext cx="8136904" cy="4387626"/>
          </a:xfrm>
        </p:spPr>
        <p:txBody>
          <a:bodyPr>
            <a:noAutofit/>
          </a:bodyPr>
          <a:lstStyle/>
          <a:p>
            <a:pPr marL="182563" indent="-182563">
              <a:buClr>
                <a:srgbClr val="D00A2D"/>
              </a:buClr>
              <a:buFont typeface="Arial" panose="020B0604020202020204" pitchFamily="34" charset="0"/>
              <a:buChar char="•"/>
            </a:pPr>
            <a:r>
              <a:rPr lang="lt-LT" sz="1600" dirty="0"/>
              <a:t>Kiekvieno paciento, kuri</a:t>
            </a:r>
            <a:r>
              <a:rPr lang="en-US" sz="1600" dirty="0"/>
              <a:t>s </a:t>
            </a:r>
            <a:r>
              <a:rPr lang="en-US" sz="1600" dirty="0" err="1"/>
              <a:t>gydomas</a:t>
            </a:r>
            <a:r>
              <a:rPr lang="lt-LT" sz="1600" dirty="0"/>
              <a:t> treprostiniliu</a:t>
            </a:r>
            <a:r>
              <a:rPr lang="en-US" sz="1600" dirty="0"/>
              <a:t> į </a:t>
            </a:r>
            <a:r>
              <a:rPr lang="en-US" sz="1600" dirty="0" err="1"/>
              <a:t>veną</a:t>
            </a:r>
            <a:r>
              <a:rPr lang="lt-LT" sz="1600" dirty="0"/>
              <a:t>,</a:t>
            </a:r>
            <a:r>
              <a:rPr lang="en-US" sz="1600" dirty="0"/>
              <a:t> </a:t>
            </a:r>
            <a:r>
              <a:rPr lang="lt-LT" sz="1600" dirty="0"/>
              <a:t> sveikatos priežiūros specialistas paprašo užpildyti klausimyną, kad </a:t>
            </a:r>
            <a:r>
              <a:rPr lang="lt-LT" sz="1600" i="1" dirty="0"/>
              <a:t>Orpha-Devel Handels und Vertriebs GmbH</a:t>
            </a:r>
            <a:r>
              <a:rPr lang="lt-LT" sz="1600" dirty="0"/>
              <a:t> galėtų įvertinti rizikos mažinimo priemonių poveikį ir priimtinumą pacientams.</a:t>
            </a:r>
          </a:p>
          <a:p>
            <a:pPr marL="365125" indent="-182563">
              <a:buClr>
                <a:srgbClr val="D00A2D"/>
              </a:buClr>
              <a:buFont typeface="Wingdings" panose="05000000000000000000" pitchFamily="2" charset="2"/>
              <a:buChar char="Ø"/>
            </a:pPr>
            <a:r>
              <a:rPr lang="lt-LT" sz="1400" dirty="0"/>
              <a:t>Pacientai iš sveikatos priežiūros specialisto gauna klausimyną, kurį jie turi užpildyti per tris</a:t>
            </a:r>
            <a:r>
              <a:rPr lang="en-AU" sz="1400" dirty="0"/>
              <a:t> </a:t>
            </a:r>
            <a:r>
              <a:rPr lang="lt-LT" sz="1400" dirty="0"/>
              <a:t>–</a:t>
            </a:r>
            <a:r>
              <a:rPr lang="en-AU" sz="1400" dirty="0"/>
              <a:t> </a:t>
            </a:r>
            <a:r>
              <a:rPr lang="lt-LT" sz="1400" dirty="0"/>
              <a:t>šešis mėnesius nuo gydymo pradžios.</a:t>
            </a:r>
          </a:p>
          <a:p>
            <a:pPr marL="365125" indent="-182563">
              <a:buClr>
                <a:srgbClr val="D00A2D"/>
              </a:buClr>
              <a:buFont typeface="Wingdings" panose="05000000000000000000" pitchFamily="2" charset="2"/>
              <a:buChar char="Ø"/>
            </a:pPr>
            <a:r>
              <a:rPr lang="lt-LT" sz="1400" dirty="0"/>
              <a:t>Be to, pacientų prašoma užpildyti klausimyną kartu su „</a:t>
            </a:r>
            <a:r>
              <a:rPr lang="en-US" sz="1400" dirty="0" err="1"/>
              <a:t>Ypatingos</a:t>
            </a:r>
            <a:r>
              <a:rPr lang="en-US" sz="1400" dirty="0"/>
              <a:t> </a:t>
            </a:r>
            <a:r>
              <a:rPr lang="en-US" sz="1400" dirty="0" err="1"/>
              <a:t>svarbos</a:t>
            </a:r>
            <a:r>
              <a:rPr lang="en-US" sz="1400" dirty="0"/>
              <a:t> </a:t>
            </a:r>
            <a:r>
              <a:rPr lang="en-US" sz="1400" dirty="0" err="1"/>
              <a:t>atvejo</a:t>
            </a:r>
            <a:r>
              <a:rPr lang="lt-LT" sz="1400" dirty="0"/>
              <a:t>“ forma, kuri naudojama pranešant apie įtariamą kraujotakos infekcijos atvejį.</a:t>
            </a:r>
          </a:p>
          <a:p>
            <a:pPr marL="182563" indent="-182563">
              <a:buClr>
                <a:srgbClr val="D00A2D"/>
              </a:buClr>
              <a:buFont typeface="Arial" panose="020B0604020202020204" pitchFamily="34" charset="0"/>
              <a:buChar char="•"/>
            </a:pPr>
            <a:r>
              <a:rPr lang="lt-LT" sz="1600" dirty="0"/>
              <a:t>Klausimynas </a:t>
            </a:r>
          </a:p>
          <a:p>
            <a:pPr marL="365125" indent="-182563">
              <a:buClr>
                <a:srgbClr val="D00A2D"/>
              </a:buClr>
              <a:buFont typeface="Wingdings" panose="05000000000000000000" pitchFamily="2" charset="2"/>
              <a:buChar char="Ø"/>
            </a:pPr>
            <a:r>
              <a:rPr lang="lt-LT" sz="1400" dirty="0"/>
              <a:t>... leidžia pacientams skirti daugiau laiko ir apgalvoti savo atsakymus be įsikišimo, </a:t>
            </a:r>
            <a:r>
              <a:rPr lang="lt-LT" sz="1400" dirty="0" err="1"/>
              <a:t>pvz</a:t>
            </a:r>
            <a:r>
              <a:rPr lang="lt-LT" sz="1400" dirty="0"/>
              <a:t>., iš pašnekovo;</a:t>
            </a:r>
          </a:p>
          <a:p>
            <a:pPr marL="365125" indent="-182563">
              <a:buClr>
                <a:srgbClr val="D00A2D"/>
              </a:buClr>
              <a:buFont typeface="Wingdings" panose="05000000000000000000" pitchFamily="2" charset="2"/>
              <a:buChar char="Ø"/>
            </a:pPr>
            <a:r>
              <a:rPr lang="lt-LT" sz="1400" dirty="0"/>
              <a:t>... gaunama vieninga informacija, nes kiekvienas pacientas gauna vienodą klausimų rinkinį. Atsakymai yra standartizuoti, pirmenybė teikiama uždariems klausimams. Tai padeda tada, kai reikia interpretuoti duomenis;</a:t>
            </a:r>
          </a:p>
          <a:p>
            <a:pPr marL="365125" indent="-182563">
              <a:buClr>
                <a:srgbClr val="D00A2D"/>
              </a:buClr>
              <a:buFont typeface="Wingdings" panose="05000000000000000000" pitchFamily="2" charset="2"/>
              <a:buChar char="Ø"/>
            </a:pPr>
            <a:r>
              <a:rPr lang="lt-LT" sz="1400" dirty="0"/>
              <a:t>... leidžia santykinai veiksmingai spręsti daugybę problemų ir klausimų, gaunant didžiąją dalį atsakymų į klausimus.</a:t>
            </a:r>
          </a:p>
          <a:p>
            <a:pPr marL="182562">
              <a:buClr>
                <a:srgbClr val="D00A2D"/>
              </a:buClr>
            </a:pPr>
            <a:r>
              <a:rPr lang="lt-LT" sz="1400" dirty="0"/>
              <a:t>Užpildytas anketas surenka vietinis atstovas ir per nustatytą laiką grąžina </a:t>
            </a:r>
            <a:r>
              <a:rPr lang="lt-LT" sz="1400" i="1" dirty="0" err="1"/>
              <a:t>Orpha-Devel</a:t>
            </a:r>
            <a:r>
              <a:rPr lang="lt-LT" sz="1400" i="1" dirty="0"/>
              <a:t> </a:t>
            </a:r>
            <a:r>
              <a:rPr lang="lt-LT" sz="1400" i="1" dirty="0" err="1"/>
              <a:t>Handels</a:t>
            </a:r>
            <a:r>
              <a:rPr lang="lt-LT" sz="1400" i="1" dirty="0"/>
              <a:t> </a:t>
            </a:r>
            <a:r>
              <a:rPr lang="lt-LT" sz="1400" i="1" dirty="0" err="1"/>
              <a:t>und</a:t>
            </a:r>
            <a:r>
              <a:rPr lang="lt-LT" sz="1400" i="1" dirty="0"/>
              <a:t> </a:t>
            </a:r>
            <a:r>
              <a:rPr lang="lt-LT" sz="1400" i="1" dirty="0" err="1"/>
              <a:t>Vertriebs</a:t>
            </a:r>
            <a:r>
              <a:rPr lang="lt-LT" sz="1400" i="1" dirty="0"/>
              <a:t> GmbH</a:t>
            </a:r>
            <a:r>
              <a:rPr lang="lt-LT" sz="1400" dirty="0"/>
              <a:t>. Duomenis analizuoja ir skelbia medicinos reikalų skyrius, taip pat </a:t>
            </a:r>
            <a:r>
              <a:rPr lang="lt-LT" sz="1400" i="1" dirty="0" err="1"/>
              <a:t>Orpha-Devel</a:t>
            </a:r>
            <a:r>
              <a:rPr lang="lt-LT" sz="1400" dirty="0"/>
              <a:t> farmakologinio budrumo skyrius.</a:t>
            </a:r>
          </a:p>
        </p:txBody>
      </p:sp>
    </p:spTree>
    <p:extLst>
      <p:ext uri="{BB962C8B-B14F-4D97-AF65-F5344CB8AC3E}">
        <p14:creationId xmlns:p14="http://schemas.microsoft.com/office/powerpoint/2010/main" val="285921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lt-LT" dirty="0"/>
              <a:t>Vaistinio preparato skyrimas nuolatinės </a:t>
            </a:r>
            <a:r>
              <a:rPr lang="en-US" dirty="0"/>
              <a:t> </a:t>
            </a:r>
            <a:r>
              <a:rPr lang="lt-LT" dirty="0"/>
              <a:t>infuzijos </a:t>
            </a:r>
            <a:r>
              <a:rPr lang="en-US" dirty="0"/>
              <a:t>į </a:t>
            </a:r>
            <a:r>
              <a:rPr lang="en-US" dirty="0" err="1"/>
              <a:t>veną</a:t>
            </a:r>
            <a:r>
              <a:rPr lang="en-US" dirty="0"/>
              <a:t> </a:t>
            </a:r>
            <a:r>
              <a:rPr lang="lt-LT" dirty="0"/>
              <a:t>būdu</a:t>
            </a:r>
          </a:p>
        </p:txBody>
      </p:sp>
      <p:sp>
        <p:nvSpPr>
          <p:cNvPr id="3" name="Inhaltsplatzhalter 2"/>
          <p:cNvSpPr>
            <a:spLocks noGrp="1"/>
          </p:cNvSpPr>
          <p:nvPr>
            <p:ph idx="1"/>
          </p:nvPr>
        </p:nvSpPr>
        <p:spPr>
          <a:xfrm>
            <a:off x="323528" y="1561654"/>
            <a:ext cx="8447318" cy="4747666"/>
          </a:xfrm>
        </p:spPr>
        <p:txBody>
          <a:bodyPr>
            <a:noAutofit/>
          </a:bodyPr>
          <a:lstStyle/>
          <a:p>
            <a:pPr marL="266700" indent="-266700">
              <a:buClr>
                <a:srgbClr val="D00A2D"/>
              </a:buClr>
              <a:buFont typeface="Arial" panose="020B0604020202020204" pitchFamily="34" charset="0"/>
              <a:buChar char="•"/>
            </a:pPr>
            <a:r>
              <a:rPr lang="en-US" sz="2000" dirty="0"/>
              <a:t>Į </a:t>
            </a:r>
            <a:r>
              <a:rPr lang="en-US" sz="2000" dirty="0" err="1"/>
              <a:t>veną</a:t>
            </a:r>
            <a:r>
              <a:rPr lang="en-US" sz="2000" dirty="0"/>
              <a:t> </a:t>
            </a:r>
            <a:r>
              <a:rPr lang="en-US" sz="2000" dirty="0" err="1"/>
              <a:t>vartojamas</a:t>
            </a:r>
            <a:r>
              <a:rPr lang="lt-LT" sz="2000" dirty="0"/>
              <a:t> treprostinilis per centrinį veninį kateterį leidžiamas nepertraukiamos infuzijos būdu naudojant infuzijos pompą ambulatorinėmis sąlygomis. </a:t>
            </a:r>
          </a:p>
          <a:p>
            <a:pPr marL="628650" indent="-361950">
              <a:buClr>
                <a:srgbClr val="D00A2D"/>
              </a:buClr>
              <a:buFont typeface="Wingdings" panose="05000000000000000000" pitchFamily="2" charset="2"/>
              <a:buChar char="Ø"/>
            </a:pPr>
            <a:r>
              <a:rPr lang="lt-LT" sz="1800" dirty="0"/>
              <a:t>Laikinai vaistinį preparatą galima leisti per periferinės venos kaniulę, kuri idealiu atveju įvedama į pagrindinę veną. </a:t>
            </a:r>
          </a:p>
          <a:p>
            <a:pPr marL="628650" indent="-361950">
              <a:buClr>
                <a:srgbClr val="D00A2D"/>
              </a:buClr>
              <a:buFont typeface="Wingdings" panose="05000000000000000000" pitchFamily="2" charset="2"/>
              <a:buChar char="Ø"/>
            </a:pPr>
            <a:r>
              <a:rPr lang="lt-LT" sz="1800" dirty="0"/>
              <a:t>Jei infuzija į periferinę veną trunka keletą valandų, gali padidėti </a:t>
            </a:r>
            <a:r>
              <a:rPr lang="lt-LT" sz="1800" dirty="0" err="1"/>
              <a:t>tromboflebito</a:t>
            </a:r>
            <a:r>
              <a:rPr lang="lt-LT" sz="1800" dirty="0"/>
              <a:t> rizika.</a:t>
            </a:r>
          </a:p>
          <a:p>
            <a:pPr marL="266700" indent="-266700">
              <a:buClr>
                <a:srgbClr val="D00A2D"/>
              </a:buClr>
              <a:buFont typeface="Arial" panose="020B0604020202020204" pitchFamily="34" charset="0"/>
              <a:buChar char="•"/>
            </a:pPr>
            <a:r>
              <a:rPr lang="lt-LT" sz="1800" dirty="0"/>
              <a:t>Patariama nenaudoti </a:t>
            </a:r>
            <a:r>
              <a:rPr lang="lt-LT" sz="1800" u="sng" dirty="0"/>
              <a:t>poodinėms</a:t>
            </a:r>
            <a:r>
              <a:rPr lang="lt-LT" sz="1800" dirty="0"/>
              <a:t> infuzijoms skirtų pompų ir teikti pirmenybę pompoms, skirtoms infuzijoms</a:t>
            </a:r>
            <a:r>
              <a:rPr lang="en-US" sz="1800" dirty="0"/>
              <a:t> į </a:t>
            </a:r>
            <a:r>
              <a:rPr lang="en-US" sz="1800" dirty="0" err="1"/>
              <a:t>veną</a:t>
            </a:r>
            <a:r>
              <a:rPr lang="lt-LT" sz="1800" dirty="0"/>
              <a:t>.</a:t>
            </a:r>
          </a:p>
          <a:p>
            <a:pPr marL="628650" indent="-361950">
              <a:buClr>
                <a:srgbClr val="D00A2D"/>
              </a:buClr>
              <a:buFont typeface="Wingdings" panose="05000000000000000000" pitchFamily="2" charset="2"/>
              <a:buChar char="Ø"/>
            </a:pPr>
            <a:r>
              <a:rPr lang="lt-LT" sz="1800" dirty="0"/>
              <a:t>Poodinės infuzijos pompų našumas paprastai siekia 0,</a:t>
            </a:r>
            <a:r>
              <a:rPr lang="en-AU" sz="1800" dirty="0"/>
              <a:t>1</a:t>
            </a:r>
            <a:r>
              <a:rPr lang="lt-LT" sz="1800" dirty="0"/>
              <a:t>–0,2 ml/val., vaistinis preparatas iš </a:t>
            </a:r>
            <a:r>
              <a:rPr lang="en-US" sz="1800" dirty="0" err="1"/>
              <a:t>flakono</a:t>
            </a:r>
            <a:r>
              <a:rPr lang="lt-LT" sz="1800" dirty="0"/>
              <a:t> perkeliamas tiesiai į injekcijos talpyklę ir leidžiamas nepraskiestas. </a:t>
            </a:r>
          </a:p>
          <a:p>
            <a:pPr marL="628650" indent="-361950">
              <a:buClr>
                <a:srgbClr val="D00A2D"/>
              </a:buClr>
              <a:buFont typeface="Wingdings" panose="05000000000000000000" pitchFamily="2" charset="2"/>
              <a:buChar char="Ø"/>
            </a:pPr>
            <a:r>
              <a:rPr lang="lt-LT" sz="1800" dirty="0"/>
              <a:t>Koncentruotų vaist</a:t>
            </a:r>
            <a:r>
              <a:rPr lang="en-US" sz="1800" dirty="0" err="1"/>
              <a:t>inių</a:t>
            </a:r>
            <a:r>
              <a:rPr lang="en-US" sz="1800" dirty="0"/>
              <a:t> </a:t>
            </a:r>
            <a:r>
              <a:rPr lang="en-US" sz="1800" dirty="0" err="1"/>
              <a:t>preparatų</a:t>
            </a:r>
            <a:r>
              <a:rPr lang="lt-LT" sz="1800" dirty="0"/>
              <a:t> formų skyrimas siejamas su didesne perdozavimo rizika netyčia suleidus boliuso būdu.</a:t>
            </a:r>
          </a:p>
          <a:p>
            <a:pPr marL="628650" indent="-361950">
              <a:buClr>
                <a:srgbClr val="D00A2D"/>
              </a:buClr>
              <a:buFont typeface="Wingdings" panose="05000000000000000000" pitchFamily="2" charset="2"/>
              <a:buChar char="Ø"/>
            </a:pPr>
            <a:r>
              <a:rPr lang="lt-LT" sz="1800" dirty="0"/>
              <a:t>Naudojant šias pompas infuzija atliekama santykinai lėtai, todėl gali padidėti kateterio užsikimšimo rizika.</a:t>
            </a:r>
          </a:p>
          <a:p>
            <a:pPr marL="449263">
              <a:buClr>
                <a:srgbClr val="D00A2D"/>
              </a:buClr>
            </a:pPr>
            <a:endParaRPr lang="pl-PL" sz="1800" dirty="0"/>
          </a:p>
        </p:txBody>
      </p:sp>
    </p:spTree>
    <p:extLst>
      <p:ext uri="{BB962C8B-B14F-4D97-AF65-F5344CB8AC3E}">
        <p14:creationId xmlns:p14="http://schemas.microsoft.com/office/powerpoint/2010/main" val="173327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lt-LT" dirty="0"/>
              <a:t>Vaistinio preparato skyrimas nuolatinės infuzijos </a:t>
            </a:r>
            <a:r>
              <a:rPr lang="en-US" dirty="0"/>
              <a:t>į </a:t>
            </a:r>
            <a:r>
              <a:rPr lang="en-US" dirty="0" err="1"/>
              <a:t>veną</a:t>
            </a:r>
            <a:r>
              <a:rPr lang="en-US" dirty="0"/>
              <a:t> </a:t>
            </a:r>
            <a:r>
              <a:rPr lang="lt-LT" dirty="0"/>
              <a:t>būdu</a:t>
            </a:r>
          </a:p>
        </p:txBody>
      </p:sp>
      <p:sp>
        <p:nvSpPr>
          <p:cNvPr id="3" name="Inhaltsplatzhalter 2"/>
          <p:cNvSpPr>
            <a:spLocks noGrp="1"/>
          </p:cNvSpPr>
          <p:nvPr>
            <p:ph idx="1"/>
          </p:nvPr>
        </p:nvSpPr>
        <p:spPr>
          <a:xfrm>
            <a:off x="611560" y="1705670"/>
            <a:ext cx="8136904" cy="4387626"/>
          </a:xfrm>
        </p:spPr>
        <p:txBody>
          <a:bodyPr>
            <a:noAutofit/>
          </a:bodyPr>
          <a:lstStyle/>
          <a:p>
            <a:pPr marL="266700" indent="-266700">
              <a:buClr>
                <a:srgbClr val="D00A2D"/>
              </a:buClr>
              <a:buFont typeface="Arial" panose="020B0604020202020204" pitchFamily="34" charset="0"/>
              <a:buChar char="•"/>
            </a:pPr>
            <a:r>
              <a:rPr lang="lt-LT" sz="1800" dirty="0"/>
              <a:t>Kad būtų išvengta galimų vaistinio preparato tiekimo pertrūkių, pacientui reikia suteikti galimybę turėti atsarginę infuzijos pompą ir atsarginį infuzijos rinkinį įrangos gedimo atveju.</a:t>
            </a:r>
          </a:p>
          <a:p>
            <a:pPr marL="266700" indent="-266700">
              <a:buClr>
                <a:srgbClr val="D00A2D"/>
              </a:buClr>
              <a:buFont typeface="Arial" panose="020B0604020202020204" pitchFamily="34" charset="0"/>
              <a:buChar char="•"/>
            </a:pPr>
            <a:r>
              <a:rPr lang="lt-LT" sz="1800" dirty="0"/>
              <a:t>Iškilus problemai, pacientą reikia informuoti:</a:t>
            </a:r>
          </a:p>
          <a:p>
            <a:pPr marL="533400" indent="-266700">
              <a:buClr>
                <a:srgbClr val="D00A2D"/>
              </a:buClr>
              <a:buFont typeface="Wingdings" panose="05000000000000000000" pitchFamily="2" charset="2"/>
              <a:buChar char="Ø"/>
            </a:pPr>
            <a:r>
              <a:rPr lang="lt-LT" sz="1800" dirty="0"/>
              <a:t>kad pajutęs pirmuosius nepaaiškinamo dusulio ar kitokio sveikatos būklės pablogėjimo požymius patikrintų pompos ir infuzinės sistemos jungtis;</a:t>
            </a:r>
          </a:p>
          <a:p>
            <a:pPr marL="533400" indent="-266700">
              <a:buClr>
                <a:srgbClr val="D00A2D"/>
              </a:buClr>
              <a:buFont typeface="Wingdings" panose="05000000000000000000" pitchFamily="2" charset="2"/>
              <a:buChar char="Ø"/>
            </a:pPr>
            <a:r>
              <a:rPr lang="lt-LT" sz="1800" dirty="0"/>
              <a:t>kaip atpažinti perdozavimo požymius (karščio pylimas, galvos skausmas, žandikaulio skausmas, pykinimas, viduriavimas, silpnumas);</a:t>
            </a:r>
          </a:p>
          <a:p>
            <a:pPr marL="533400" indent="-266700">
              <a:buClr>
                <a:srgbClr val="D00A2D"/>
              </a:buClr>
              <a:buFont typeface="Wingdings" panose="05000000000000000000" pitchFamily="2" charset="2"/>
              <a:buChar char="Ø"/>
            </a:pPr>
            <a:r>
              <a:rPr lang="lt-LT" sz="1800" dirty="0"/>
              <a:t>kad reikia kuo skubiau kreiptis pagalbos, todėl gali prireikti laikinai sustabdyti infuzinės sistemos naudojimą, kol ji bus patikrinta.</a:t>
            </a:r>
          </a:p>
          <a:p>
            <a:pPr marL="266700" indent="-266700">
              <a:buClr>
                <a:srgbClr val="D00A2D"/>
              </a:buClr>
              <a:buFont typeface="Arial" panose="020B0604020202020204" pitchFamily="34" charset="0"/>
              <a:buChar char="•"/>
            </a:pPr>
            <a:r>
              <a:rPr lang="lt-LT" sz="1800" dirty="0"/>
              <a:t>Reikia atidžiai stebėti dėl visų įtariamų dozavimo klaidų, perdozavimo, kateterio užsikimšimo ir kt., apie šalutinius poveikius reikia pranešti užpildant standartinę „</a:t>
            </a:r>
            <a:r>
              <a:rPr lang="en-US" sz="1800" dirty="0"/>
              <a:t>S</a:t>
            </a:r>
            <a:r>
              <a:rPr lang="lt-LT" sz="1800" dirty="0"/>
              <a:t>augumo ataskaitos pateikus vaistinį preparatą į rinką“ formą, kurią galima gauti iš </a:t>
            </a:r>
            <a:r>
              <a:rPr lang="lt-LT" sz="1800" i="1" dirty="0"/>
              <a:t>Orpha-Devel Handels und Vertriebs GmbH</a:t>
            </a:r>
            <a:r>
              <a:rPr lang="lt-LT" sz="1800" dirty="0"/>
              <a:t> arba vietos treprostinilio tiekėjo.</a:t>
            </a:r>
          </a:p>
          <a:p>
            <a:pPr marL="449263">
              <a:buClr>
                <a:srgbClr val="D00A2D"/>
              </a:buClr>
            </a:pPr>
            <a:endParaRPr lang="pl-PL" sz="1800" dirty="0"/>
          </a:p>
        </p:txBody>
      </p:sp>
    </p:spTree>
    <p:extLst>
      <p:ext uri="{BB962C8B-B14F-4D97-AF65-F5344CB8AC3E}">
        <p14:creationId xmlns:p14="http://schemas.microsoft.com/office/powerpoint/2010/main" val="412628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dirty="0"/>
              <a:t>Tinkamos infuzinės pompos pasirinkimas</a:t>
            </a:r>
          </a:p>
        </p:txBody>
      </p:sp>
      <p:sp>
        <p:nvSpPr>
          <p:cNvPr id="3" name="Inhaltsplatzhalter 2"/>
          <p:cNvSpPr>
            <a:spLocks noGrp="1"/>
          </p:cNvSpPr>
          <p:nvPr>
            <p:ph idx="1"/>
          </p:nvPr>
        </p:nvSpPr>
        <p:spPr>
          <a:xfrm>
            <a:off x="611560" y="1417638"/>
            <a:ext cx="8136904" cy="4387626"/>
          </a:xfrm>
        </p:spPr>
        <p:txBody>
          <a:bodyPr>
            <a:noAutofit/>
          </a:bodyPr>
          <a:lstStyle/>
          <a:p>
            <a:pPr marL="266700" indent="-266700">
              <a:buClr>
                <a:srgbClr val="D00A2D"/>
              </a:buClr>
              <a:buFont typeface="Arial" panose="020B0604020202020204" pitchFamily="34" charset="0"/>
              <a:buChar char="•"/>
            </a:pPr>
            <a:r>
              <a:rPr lang="lt-LT" sz="2200" dirty="0"/>
              <a:t>Reikia pasirinkti specialiai infuzijomis </a:t>
            </a:r>
            <a:r>
              <a:rPr lang="en-US" sz="2200" dirty="0"/>
              <a:t>į </a:t>
            </a:r>
            <a:r>
              <a:rPr lang="en-US" sz="2200" dirty="0" err="1"/>
              <a:t>veną</a:t>
            </a:r>
            <a:r>
              <a:rPr lang="en-US" sz="2200" dirty="0"/>
              <a:t> </a:t>
            </a:r>
            <a:r>
              <a:rPr lang="lt-LT" sz="2200" dirty="0"/>
              <a:t>skirtą pompą. Bendrai ambulatorinėmis sąlygomis naudojama infuzinė pompa turi būti:</a:t>
            </a:r>
          </a:p>
          <a:p>
            <a:pPr marL="628650" indent="-361950">
              <a:buClr>
                <a:srgbClr val="D00A2D"/>
              </a:buClr>
              <a:buFont typeface="Wingdings" panose="05000000000000000000" pitchFamily="2" charset="2"/>
              <a:buChar char="Ø"/>
            </a:pPr>
            <a:r>
              <a:rPr lang="lt-LT" sz="1800" dirty="0"/>
              <a:t>maža ir lengva;</a:t>
            </a:r>
          </a:p>
          <a:p>
            <a:pPr marL="628650" indent="-361950">
              <a:buClr>
                <a:srgbClr val="D00A2D"/>
              </a:buClr>
              <a:buFont typeface="Wingdings" panose="05000000000000000000" pitchFamily="2" charset="2"/>
              <a:buChar char="Ø"/>
            </a:pPr>
            <a:r>
              <a:rPr lang="lt-LT" sz="1800" dirty="0"/>
              <a:t>turėti galimybę reguliuoti infuzijos greitį maždaug 0,002 ml/</a:t>
            </a:r>
            <a:r>
              <a:rPr lang="lt-LT" sz="1800" dirty="0" err="1"/>
              <a:t>val</a:t>
            </a:r>
            <a:r>
              <a:rPr lang="lt-LT" sz="1800" dirty="0"/>
              <a:t>. padidinimais. Įprastinis </a:t>
            </a:r>
            <a:r>
              <a:rPr lang="en-US" sz="1800" dirty="0" err="1"/>
              <a:t>tėkmės</a:t>
            </a:r>
            <a:r>
              <a:rPr lang="lt-LT" sz="1800" dirty="0"/>
              <a:t> greitis būtų 0,4–2 ml per valandą;</a:t>
            </a:r>
          </a:p>
          <a:p>
            <a:pPr marL="628650" indent="-361950">
              <a:buClr>
                <a:srgbClr val="D00A2D"/>
              </a:buClr>
              <a:buFont typeface="Wingdings" panose="05000000000000000000" pitchFamily="2" charset="2"/>
              <a:buChar char="Ø"/>
            </a:pPr>
            <a:r>
              <a:rPr lang="lt-LT" sz="1800" dirty="0"/>
              <a:t>turėti signalizaciją, įspėjančią apie užsikimšimą arba vaist</a:t>
            </a:r>
            <a:r>
              <a:rPr lang="en-US" sz="1800" dirty="0" err="1"/>
              <a:t>inio</a:t>
            </a:r>
            <a:r>
              <a:rPr lang="en-US" sz="1800" dirty="0"/>
              <a:t> </a:t>
            </a:r>
            <a:r>
              <a:rPr lang="en-US" sz="1800" dirty="0" err="1"/>
              <a:t>preparato</a:t>
            </a:r>
            <a:r>
              <a:rPr lang="lt-LT" sz="1800" dirty="0"/>
              <a:t> padavimo nutraukimą, baterijos išsikrovimą, programinės įrangos klaidas ir variklio veiklos sutrikimus;</a:t>
            </a:r>
          </a:p>
          <a:p>
            <a:pPr marL="628650" indent="-361950">
              <a:buClr>
                <a:srgbClr val="D00A2D"/>
              </a:buClr>
              <a:buFont typeface="Wingdings" panose="05000000000000000000" pitchFamily="2" charset="2"/>
              <a:buChar char="Ø"/>
            </a:pPr>
            <a:r>
              <a:rPr lang="lt-LT" sz="1800" dirty="0"/>
              <a:t>infuzijos greičio tikslumas, lyginant faktinį su suprogramuotu, būtų ±6 %;</a:t>
            </a:r>
          </a:p>
          <a:p>
            <a:pPr marL="628650" indent="-361950">
              <a:buClr>
                <a:srgbClr val="D00A2D"/>
              </a:buClr>
              <a:buFont typeface="Wingdings" panose="05000000000000000000" pitchFamily="2" charset="2"/>
              <a:buChar char="Ø"/>
            </a:pPr>
            <a:r>
              <a:rPr lang="lt-LT" sz="1800" dirty="0"/>
              <a:t>su teigiamu varomuoju slėgiu (nuolatiniu arba pulsuojančiu);</a:t>
            </a:r>
          </a:p>
          <a:p>
            <a:pPr marL="266700">
              <a:buClr>
                <a:srgbClr val="D00A2D"/>
              </a:buClr>
            </a:pPr>
            <a:endParaRPr lang="en-US" sz="1800" dirty="0"/>
          </a:p>
          <a:p>
            <a:pPr marL="266700">
              <a:buClr>
                <a:srgbClr val="D00A2D"/>
              </a:buClr>
            </a:pPr>
            <a:r>
              <a:rPr lang="lt-LT" sz="1800" dirty="0" err="1"/>
              <a:t>Talpyklė</a:t>
            </a:r>
            <a:r>
              <a:rPr lang="lt-LT" sz="1800" dirty="0"/>
              <a:t> turi būti pagaminta iš </a:t>
            </a:r>
            <a:r>
              <a:rPr lang="lt-LT" sz="1800" dirty="0" err="1"/>
              <a:t>polivinilchlorido</a:t>
            </a:r>
            <a:r>
              <a:rPr lang="lt-LT" sz="1800" dirty="0"/>
              <a:t>, polipropileno arba stiklo. </a:t>
            </a:r>
          </a:p>
        </p:txBody>
      </p:sp>
    </p:spTree>
    <p:extLst>
      <p:ext uri="{BB962C8B-B14F-4D97-AF65-F5344CB8AC3E}">
        <p14:creationId xmlns:p14="http://schemas.microsoft.com/office/powerpoint/2010/main" val="162658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dirty="0"/>
              <a:t>Infuzinės pompos pavyzdys</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1718189240"/>
              </p:ext>
            </p:extLst>
          </p:nvPr>
        </p:nvGraphicFramePr>
        <p:xfrm>
          <a:off x="542031" y="1844824"/>
          <a:ext cx="8062417" cy="3062559"/>
        </p:xfrm>
        <a:graphic>
          <a:graphicData uri="http://schemas.openxmlformats.org/drawingml/2006/table">
            <a:tbl>
              <a:tblPr firstRow="1" firstCol="1" bandRow="1">
                <a:tableStyleId>{793D81CF-94F2-401A-BA57-92F5A7B2D0C5}</a:tableStyleId>
              </a:tblPr>
              <a:tblGrid>
                <a:gridCol w="3721094">
                  <a:extLst>
                    <a:ext uri="{9D8B030D-6E8A-4147-A177-3AD203B41FA5}">
                      <a16:colId xmlns:a16="http://schemas.microsoft.com/office/drawing/2014/main" val="20000"/>
                    </a:ext>
                  </a:extLst>
                </a:gridCol>
                <a:gridCol w="4341323">
                  <a:extLst>
                    <a:ext uri="{9D8B030D-6E8A-4147-A177-3AD203B41FA5}">
                      <a16:colId xmlns:a16="http://schemas.microsoft.com/office/drawing/2014/main" val="20001"/>
                    </a:ext>
                  </a:extLst>
                </a:gridCol>
              </a:tblGrid>
              <a:tr h="627051">
                <a:tc>
                  <a:txBody>
                    <a:bodyPr/>
                    <a:lstStyle/>
                    <a:p>
                      <a:pPr algn="l" rtl="0"/>
                      <a:endParaRPr lang="en-GB" sz="1000" dirty="0">
                        <a:latin typeface="Frutiger LT Com 55 Roman"/>
                      </a:endParaRPr>
                    </a:p>
                  </a:txBody>
                  <a:tcPr marT="72000" marB="72000">
                    <a:lnR w="12700" cap="flat" cmpd="sng" algn="ctr">
                      <a:solidFill>
                        <a:schemeClr val="tx1">
                          <a:lumMod val="20000"/>
                          <a:lumOff val="80000"/>
                        </a:schemeClr>
                      </a:solidFill>
                      <a:prstDash val="solid"/>
                      <a:round/>
                      <a:headEnd type="none" w="med" len="med"/>
                      <a:tailEnd type="none" w="med" len="med"/>
                    </a:lnR>
                  </a:tcPr>
                </a:tc>
                <a:tc>
                  <a:txBody>
                    <a:bodyPr/>
                    <a:lstStyle/>
                    <a:p>
                      <a:pPr algn="ctr"/>
                      <a:r>
                        <a:rPr lang="lt-LT" sz="1000"/>
                        <a:t>CADD-Legacy</a:t>
                      </a:r>
                      <a:r>
                        <a:rPr lang="lt-LT" sz="1000" baseline="30000"/>
                        <a:t>™1,2</a:t>
                      </a:r>
                    </a:p>
                  </a:txBody>
                  <a:tcPr marT="72000" marB="72000">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tcPr>
                </a:tc>
                <a:extLst>
                  <a:ext uri="{0D108BD9-81ED-4DB2-BD59-A6C34878D82A}">
                    <a16:rowId xmlns:a16="http://schemas.microsoft.com/office/drawing/2014/main" val="10000"/>
                  </a:ext>
                </a:extLst>
              </a:tr>
              <a:tr h="539525">
                <a:tc>
                  <a:txBody>
                    <a:bodyPr/>
                    <a:lstStyle/>
                    <a:p>
                      <a:pPr algn="ctr"/>
                      <a:r>
                        <a:rPr lang="lt-LT" sz="1000" dirty="0">
                          <a:solidFill>
                            <a:srgbClr val="55565A"/>
                          </a:solidFill>
                        </a:rPr>
                        <a:t>Naudojimas</a:t>
                      </a:r>
                    </a:p>
                  </a:txBody>
                  <a:tcPr marT="72000" marB="72000">
                    <a:lnR w="12700" cap="flat" cmpd="sng" algn="ctr">
                      <a:solidFill>
                        <a:schemeClr val="tx1">
                          <a:lumMod val="20000"/>
                          <a:lumOff val="80000"/>
                        </a:schemeClr>
                      </a:solidFill>
                      <a:prstDash val="solid"/>
                      <a:round/>
                      <a:headEnd type="none" w="med" len="med"/>
                      <a:tailEnd type="none" w="med" len="med"/>
                    </a:lnR>
                  </a:tcPr>
                </a:tc>
                <a:tc>
                  <a:txBody>
                    <a:bodyPr/>
                    <a:lstStyle/>
                    <a:p>
                      <a:pPr algn="ctr"/>
                      <a:r>
                        <a:rPr lang="lt-LT" sz="1000" dirty="0">
                          <a:solidFill>
                            <a:srgbClr val="55565A"/>
                          </a:solidFill>
                        </a:rPr>
                        <a:t>Tinka naudoti infuzijoms į veną</a:t>
                      </a:r>
                    </a:p>
                  </a:txBody>
                  <a:tcPr marT="72000" marB="72000">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tcPr>
                </a:tc>
                <a:extLst>
                  <a:ext uri="{0D108BD9-81ED-4DB2-BD59-A6C34878D82A}">
                    <a16:rowId xmlns:a16="http://schemas.microsoft.com/office/drawing/2014/main" val="10001"/>
                  </a:ext>
                </a:extLst>
              </a:tr>
              <a:tr h="816933">
                <a:tc>
                  <a:txBody>
                    <a:bodyPr/>
                    <a:lstStyle/>
                    <a:p>
                      <a:pPr algn="ctr"/>
                      <a:r>
                        <a:rPr lang="lt-LT" sz="1000" dirty="0" err="1">
                          <a:solidFill>
                            <a:srgbClr val="55565A"/>
                          </a:solidFill>
                        </a:rPr>
                        <a:t>Talpyklė</a:t>
                      </a:r>
                      <a:endParaRPr lang="lt-LT" sz="1000" dirty="0">
                        <a:solidFill>
                          <a:srgbClr val="55565A"/>
                        </a:solidFill>
                      </a:endParaRPr>
                    </a:p>
                  </a:txBody>
                  <a:tcPr marT="72000" marB="72000">
                    <a:lnR w="12700" cap="flat" cmpd="sng" algn="ctr">
                      <a:solidFill>
                        <a:schemeClr val="tx1">
                          <a:lumMod val="20000"/>
                          <a:lumOff val="80000"/>
                        </a:schemeClr>
                      </a:solidFill>
                      <a:prstDash val="solid"/>
                      <a:round/>
                      <a:headEnd type="none" w="med" len="med"/>
                      <a:tailEnd type="none" w="med" len="med"/>
                    </a:lnR>
                  </a:tcPr>
                </a:tc>
                <a:tc>
                  <a:txBody>
                    <a:bodyPr/>
                    <a:lstStyle/>
                    <a:p>
                      <a:pPr algn="ctr"/>
                      <a:r>
                        <a:rPr lang="lt-LT" sz="1000" dirty="0">
                          <a:solidFill>
                            <a:srgbClr val="55565A"/>
                          </a:solidFill>
                        </a:rPr>
                        <a:t>50–100 ml</a:t>
                      </a:r>
                    </a:p>
                    <a:p>
                      <a:pPr algn="ctr"/>
                      <a:r>
                        <a:rPr lang="lt-LT" sz="1000" dirty="0">
                          <a:solidFill>
                            <a:srgbClr val="55565A"/>
                          </a:solidFill>
                          <a:latin typeface="+mn-lt"/>
                        </a:rPr>
                        <a:t>užtaisas</a:t>
                      </a:r>
                    </a:p>
                  </a:txBody>
                  <a:tcPr marT="72000" marB="72000">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tcPr>
                </a:tc>
                <a:extLst>
                  <a:ext uri="{0D108BD9-81ED-4DB2-BD59-A6C34878D82A}">
                    <a16:rowId xmlns:a16="http://schemas.microsoft.com/office/drawing/2014/main" val="10002"/>
                  </a:ext>
                </a:extLst>
              </a:tr>
              <a:tr h="539525">
                <a:tc>
                  <a:txBody>
                    <a:bodyPr/>
                    <a:lstStyle/>
                    <a:p>
                      <a:pPr algn="ctr"/>
                      <a:r>
                        <a:rPr lang="lt-LT" sz="1000" baseline="0" dirty="0">
                          <a:solidFill>
                            <a:srgbClr val="55565A"/>
                          </a:solidFill>
                        </a:rPr>
                        <a:t>Matmenys</a:t>
                      </a:r>
                    </a:p>
                  </a:txBody>
                  <a:tcPr marT="72000" marB="72000">
                    <a:lnR w="12700" cap="flat" cmpd="sng" algn="ctr">
                      <a:solidFill>
                        <a:schemeClr val="tx1">
                          <a:lumMod val="20000"/>
                          <a:lumOff val="8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000" baseline="0">
                          <a:solidFill>
                            <a:srgbClr val="55565A"/>
                          </a:solidFill>
                        </a:rPr>
                        <a:t>41 x 97 x 112 mm</a:t>
                      </a:r>
                    </a:p>
                  </a:txBody>
                  <a:tcPr marT="72000" marB="72000">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tcPr>
                </a:tc>
                <a:extLst>
                  <a:ext uri="{0D108BD9-81ED-4DB2-BD59-A6C34878D82A}">
                    <a16:rowId xmlns:a16="http://schemas.microsoft.com/office/drawing/2014/main" val="10003"/>
                  </a:ext>
                </a:extLst>
              </a:tr>
              <a:tr h="539525">
                <a:tc>
                  <a:txBody>
                    <a:bodyPr/>
                    <a:lstStyle/>
                    <a:p>
                      <a:pPr algn="ctr"/>
                      <a:r>
                        <a:rPr lang="lt-LT" sz="1000" baseline="0" dirty="0">
                          <a:solidFill>
                            <a:srgbClr val="55565A"/>
                          </a:solidFill>
                        </a:rPr>
                        <a:t>Svoris (tuščia)</a:t>
                      </a:r>
                    </a:p>
                  </a:txBody>
                  <a:tcPr marT="72000" marB="72000">
                    <a:lnR w="12700" cap="flat" cmpd="sng" algn="ctr">
                      <a:solidFill>
                        <a:schemeClr val="tx1">
                          <a:lumMod val="20000"/>
                          <a:lumOff val="80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000" baseline="0" dirty="0">
                          <a:solidFill>
                            <a:srgbClr val="55565A"/>
                          </a:solidFill>
                        </a:rPr>
                        <a:t>391 g</a:t>
                      </a:r>
                    </a:p>
                  </a:txBody>
                  <a:tcPr marT="72000" marB="72000">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sp>
        <p:nvSpPr>
          <p:cNvPr id="6" name="Rectangle 9"/>
          <p:cNvSpPr>
            <a:spLocks noChangeArrowheads="1"/>
          </p:cNvSpPr>
          <p:nvPr/>
        </p:nvSpPr>
        <p:spPr bwMode="auto">
          <a:xfrm>
            <a:off x="500063" y="5229200"/>
            <a:ext cx="8215312" cy="502702"/>
          </a:xfrm>
          <a:prstGeom prst="rect">
            <a:avLst/>
          </a:prstGeom>
          <a:noFill/>
          <a:ln w="9525">
            <a:noFill/>
            <a:miter lim="800000"/>
            <a:headEnd/>
            <a:tailEnd/>
          </a:ln>
        </p:spPr>
        <p:txBody>
          <a:bodyPr wrap="square">
            <a:spAutoFit/>
          </a:bodyPr>
          <a:lstStyle/>
          <a:p>
            <a:pPr algn="ctr"/>
            <a:r>
              <a:rPr lang="lt-LT" sz="1600" b="1" dirty="0">
                <a:solidFill>
                  <a:srgbClr val="55565A"/>
                </a:solidFill>
                <a:latin typeface="Frutiger LT Com 55 Roman" pitchFamily="34" charset="0"/>
              </a:rPr>
              <a:t>Treprostinilio </a:t>
            </a:r>
            <a:r>
              <a:rPr lang="lt-LT" sz="1600" b="1" dirty="0" err="1">
                <a:solidFill>
                  <a:srgbClr val="55565A"/>
                </a:solidFill>
                <a:latin typeface="Frutiger LT Com 55 Roman" pitchFamily="34" charset="0"/>
              </a:rPr>
              <a:t>talpyklę</a:t>
            </a:r>
            <a:r>
              <a:rPr lang="lt-LT" sz="1600" b="1" dirty="0">
                <a:solidFill>
                  <a:srgbClr val="55565A"/>
                </a:solidFill>
                <a:latin typeface="Frutiger LT Com 55 Roman" pitchFamily="34" charset="0"/>
              </a:rPr>
              <a:t> reikia keisti bent kartą per 24 valandas.</a:t>
            </a:r>
          </a:p>
          <a:p>
            <a:pPr algn="ctr"/>
            <a:endParaRPr lang="en-GB" sz="1600" b="1" baseline="30000" dirty="0">
              <a:latin typeface="Frutiger LT Com 55 Roman" pitchFamily="34" charset="0"/>
            </a:endParaRPr>
          </a:p>
        </p:txBody>
      </p:sp>
      <p:sp>
        <p:nvSpPr>
          <p:cNvPr id="9" name="TextBox 8"/>
          <p:cNvSpPr txBox="1"/>
          <p:nvPr/>
        </p:nvSpPr>
        <p:spPr>
          <a:xfrm>
            <a:off x="673128" y="5960056"/>
            <a:ext cx="7355255" cy="433531"/>
          </a:xfrm>
          <a:prstGeom prst="rect">
            <a:avLst/>
          </a:prstGeom>
          <a:solidFill>
            <a:sysClr val="window" lastClr="FFFFFF"/>
          </a:solidFill>
        </p:spPr>
        <p:txBody>
          <a:bodyPr wrap="square" lIns="0" tIns="0" rIns="0" bIns="0" rtlCol="0">
            <a:noAutofit/>
          </a:bodyPr>
          <a:lstStyle/>
          <a:p>
            <a:r>
              <a:rPr lang="lt-LT" sz="800" i="1" dirty="0">
                <a:solidFill>
                  <a:srgbClr val="55565A"/>
                </a:solidFill>
                <a:latin typeface="Frutiger LT Com 55 Roman"/>
              </a:rPr>
              <a:t>CADD-MS</a:t>
            </a:r>
            <a:r>
              <a:rPr lang="lt-LT" sz="800" dirty="0">
                <a:solidFill>
                  <a:srgbClr val="55565A"/>
                </a:solidFill>
                <a:latin typeface="Frutiger LT Com 55 Roman"/>
              </a:rPr>
              <a:t> yra </a:t>
            </a:r>
            <a:r>
              <a:rPr lang="lt-LT" sz="800" i="1" dirty="0" err="1">
                <a:solidFill>
                  <a:srgbClr val="55565A"/>
                </a:solidFill>
                <a:latin typeface="Frutiger LT Com 55 Roman"/>
              </a:rPr>
              <a:t>Smiths</a:t>
            </a:r>
            <a:r>
              <a:rPr lang="lt-LT" sz="800" i="1" dirty="0">
                <a:solidFill>
                  <a:srgbClr val="55565A"/>
                </a:solidFill>
                <a:latin typeface="Frutiger LT Com 55 Roman"/>
              </a:rPr>
              <a:t> Medical System</a:t>
            </a:r>
            <a:r>
              <a:rPr lang="lt-LT" sz="800" dirty="0">
                <a:solidFill>
                  <a:srgbClr val="55565A"/>
                </a:solidFill>
                <a:latin typeface="Frutiger LT Com 55 Roman"/>
              </a:rPr>
              <a:t> prekės ženklas, o </a:t>
            </a:r>
            <a:r>
              <a:rPr lang="lt-LT" sz="800" i="1" dirty="0">
                <a:solidFill>
                  <a:srgbClr val="55565A"/>
                </a:solidFill>
                <a:latin typeface="Frutiger LT Com 55 Roman"/>
              </a:rPr>
              <a:t>CADD-</a:t>
            </a:r>
            <a:r>
              <a:rPr lang="lt-LT" sz="800" i="1" dirty="0" err="1">
                <a:solidFill>
                  <a:srgbClr val="55565A"/>
                </a:solidFill>
                <a:latin typeface="Frutiger LT Com 55 Roman"/>
              </a:rPr>
              <a:t>Legacy</a:t>
            </a:r>
            <a:r>
              <a:rPr lang="lt-LT" sz="800" dirty="0">
                <a:solidFill>
                  <a:srgbClr val="55565A"/>
                </a:solidFill>
                <a:latin typeface="Frutiger LT Com 55 Roman"/>
              </a:rPr>
              <a:t> – registruotasis prekės ženklas</a:t>
            </a:r>
          </a:p>
          <a:p>
            <a:r>
              <a:rPr lang="lt-LT" sz="800" dirty="0">
                <a:solidFill>
                  <a:srgbClr val="55565A"/>
                </a:solidFill>
                <a:latin typeface="Frutiger LT Com 55 Roman"/>
              </a:rPr>
              <a:t>1. http://www.smiths-medical.com/</a:t>
            </a:r>
          </a:p>
          <a:p>
            <a:r>
              <a:rPr lang="lt-LT" sz="800" dirty="0">
                <a:solidFill>
                  <a:srgbClr val="55565A"/>
                </a:solidFill>
                <a:latin typeface="Frutiger LT Com 55 Roman"/>
              </a:rPr>
              <a:t>2. http://www.firstbiomed.com/</a:t>
            </a:r>
          </a:p>
        </p:txBody>
      </p:sp>
    </p:spTree>
    <p:extLst>
      <p:ext uri="{BB962C8B-B14F-4D97-AF65-F5344CB8AC3E}">
        <p14:creationId xmlns:p14="http://schemas.microsoft.com/office/powerpoint/2010/main" val="323121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Į </a:t>
            </a:r>
            <a:r>
              <a:rPr lang="en-US" dirty="0" err="1"/>
              <a:t>veną</a:t>
            </a:r>
            <a:r>
              <a:rPr lang="en-US" dirty="0"/>
              <a:t> </a:t>
            </a:r>
            <a:r>
              <a:rPr lang="en-US" dirty="0" err="1"/>
              <a:t>leidžiamo</a:t>
            </a:r>
            <a:r>
              <a:rPr lang="en-US" dirty="0"/>
              <a:t> t</a:t>
            </a:r>
            <a:r>
              <a:rPr lang="lt-LT" dirty="0"/>
              <a:t>irpal</a:t>
            </a:r>
            <a:r>
              <a:rPr lang="en-US" dirty="0"/>
              <a:t>o</a:t>
            </a:r>
            <a:r>
              <a:rPr lang="lt-LT" dirty="0"/>
              <a:t> dozės </a:t>
            </a:r>
            <a:r>
              <a:rPr lang="en-US" dirty="0" err="1"/>
              <a:t>ap</a:t>
            </a:r>
            <a:r>
              <a:rPr lang="lt-LT" dirty="0"/>
              <a:t>skaičiavimas</a:t>
            </a:r>
          </a:p>
        </p:txBody>
      </p:sp>
      <p:sp>
        <p:nvSpPr>
          <p:cNvPr id="3" name="Inhaltsplatzhalter 2"/>
          <p:cNvSpPr>
            <a:spLocks noGrp="1"/>
          </p:cNvSpPr>
          <p:nvPr>
            <p:ph idx="1"/>
          </p:nvPr>
        </p:nvSpPr>
        <p:spPr>
          <a:xfrm>
            <a:off x="611560" y="1417638"/>
            <a:ext cx="8280920" cy="4387626"/>
          </a:xfrm>
        </p:spPr>
        <p:txBody>
          <a:bodyPr>
            <a:noAutofit/>
          </a:bodyPr>
          <a:lstStyle/>
          <a:p>
            <a:pPr marL="266700" indent="-266700">
              <a:buClr>
                <a:srgbClr val="D00A2D"/>
              </a:buClr>
              <a:buFont typeface="Arial" panose="020B0604020202020204" pitchFamily="34" charset="0"/>
              <a:buChar char="•"/>
            </a:pPr>
            <a:r>
              <a:rPr lang="lt-LT" sz="2000" dirty="0"/>
              <a:t>Skaičiavimo pavyzdys: 70 kg sveriančiam pacientui skiriama 30 ng/kg/min dozė, naudojama 20 ml švirkšto talpykla, 2 ml užpildymo tūrio vamzdelis ir </a:t>
            </a:r>
            <a:r>
              <a:rPr lang="lt-LT" sz="2000" dirty="0" err="1"/>
              <a:t>2,5 mg</a:t>
            </a:r>
            <a:r>
              <a:rPr lang="lt-LT" sz="2000" dirty="0"/>
              <a:t>/ml flakonai</a:t>
            </a:r>
          </a:p>
          <a:p>
            <a:pPr marL="266700" indent="-266700">
              <a:buClr>
                <a:srgbClr val="D00A2D"/>
              </a:buClr>
              <a:buFont typeface="Arial" panose="020B0604020202020204" pitchFamily="34" charset="0"/>
              <a:buChar char="•"/>
            </a:pPr>
            <a:r>
              <a:rPr lang="lt-LT" sz="2000" dirty="0"/>
              <a:t>Iš pradžių apskaičiuojama reikalinga koncentracija švirkšte:</a:t>
            </a:r>
          </a:p>
          <a:p>
            <a:pPr marL="266700" indent="-266700">
              <a:buClr>
                <a:srgbClr val="D00A2D"/>
              </a:buClr>
              <a:buFont typeface="Arial" panose="020B0604020202020204" pitchFamily="34" charset="0"/>
              <a:buChar char="•"/>
            </a:pPr>
            <a:endParaRPr lang="en-GB" sz="2000" dirty="0"/>
          </a:p>
          <a:p>
            <a:pPr marL="266700" indent="-266700">
              <a:buClr>
                <a:srgbClr val="D00A2D"/>
              </a:buClr>
              <a:buFont typeface="Arial" panose="020B0604020202020204" pitchFamily="34" charset="0"/>
              <a:buChar char="•"/>
            </a:pPr>
            <a:endParaRPr lang="en-GB" sz="2000" dirty="0"/>
          </a:p>
          <a:p>
            <a:pPr marL="628650" indent="-266700">
              <a:buClr>
                <a:srgbClr val="D00A2D"/>
              </a:buClr>
            </a:pPr>
            <a:r>
              <a:rPr lang="lt-LT" sz="1800" dirty="0"/>
              <a:t>		</a:t>
            </a:r>
          </a:p>
          <a:p>
            <a:pPr marL="266700" indent="-266700">
              <a:buClr>
                <a:srgbClr val="D00A2D"/>
              </a:buClr>
              <a:buFont typeface="Arial" panose="020B0604020202020204" pitchFamily="34" charset="0"/>
              <a:buChar char="•"/>
            </a:pPr>
            <a:r>
              <a:rPr lang="lt-LT" sz="2000" dirty="0"/>
              <a:t>Po to apskaičiuojama, kiek iš flakono reikia paimti vaistinio preparato:</a:t>
            </a:r>
          </a:p>
          <a:p>
            <a:pPr marL="266700" indent="-266700">
              <a:buClr>
                <a:srgbClr val="D00A2D"/>
              </a:buClr>
              <a:buFont typeface="Arial" panose="020B0604020202020204" pitchFamily="34" charset="0"/>
              <a:buChar char="•"/>
            </a:pPr>
            <a:endParaRPr lang="en-GB" sz="2000" dirty="0"/>
          </a:p>
          <a:p>
            <a:pPr marL="266700" indent="-266700">
              <a:buClr>
                <a:srgbClr val="D00A2D"/>
              </a:buClr>
            </a:pPr>
            <a:r>
              <a:rPr lang="lt-LT" sz="1800" dirty="0"/>
              <a:t>                   </a:t>
            </a:r>
          </a:p>
          <a:p>
            <a:pPr>
              <a:buClr>
                <a:srgbClr val="D00A2D"/>
              </a:buClr>
            </a:pPr>
            <a:endParaRPr lang="en-GB" sz="2000" dirty="0"/>
          </a:p>
          <a:p>
            <a:pPr marL="266700" indent="-266700">
              <a:buClr>
                <a:srgbClr val="D00A2D"/>
              </a:buClr>
              <a:buFont typeface="Arial" panose="020B0604020202020204" pitchFamily="34" charset="0"/>
              <a:buChar char="•"/>
            </a:pPr>
            <a:r>
              <a:rPr lang="lt-LT" sz="2000" dirty="0"/>
              <a:t>Tada pridedama fiziologinio tirpalo, kad būtų pasiektas bendras tūris (1,3 ml treprostinilo + 20,7 ml fiziologinio tirpalo) = 22 ml</a:t>
            </a:r>
          </a:p>
        </p:txBody>
      </p:sp>
      <p:sp>
        <p:nvSpPr>
          <p:cNvPr id="5" name="TextBox 4"/>
          <p:cNvSpPr txBox="1"/>
          <p:nvPr/>
        </p:nvSpPr>
        <p:spPr>
          <a:xfrm>
            <a:off x="673128" y="5960056"/>
            <a:ext cx="7355255" cy="433531"/>
          </a:xfrm>
          <a:prstGeom prst="rect">
            <a:avLst/>
          </a:prstGeom>
          <a:solidFill>
            <a:sysClr val="window" lastClr="FFFFFF"/>
          </a:solidFill>
        </p:spPr>
        <p:txBody>
          <a:bodyPr wrap="square" lIns="0" tIns="0" rIns="0" bIns="0" rtlCol="0">
            <a:noAutofit/>
          </a:bodyPr>
          <a:lstStyle/>
          <a:p>
            <a:r>
              <a:rPr lang="lt-LT" sz="1000" dirty="0">
                <a:solidFill>
                  <a:srgbClr val="55565A"/>
                </a:solidFill>
              </a:rPr>
              <a:t>        </a:t>
            </a:r>
            <a:r>
              <a:rPr lang="lt-LT" sz="1000" dirty="0">
                <a:solidFill>
                  <a:srgbClr val="55565A"/>
                </a:solidFill>
                <a:cs typeface="Calibri" panose="020F0502020204030204" pitchFamily="34" charset="0"/>
              </a:rPr>
              <a:t>* koeficientas 0,00006 naudojamas perskaičiuojant ng/min į mg/val.</a:t>
            </a:r>
          </a:p>
          <a:p>
            <a:pPr marL="171450" indent="-171450">
              <a:buFont typeface="Arial" panose="020B0604020202020204" pitchFamily="34" charset="0"/>
              <a:buChar char="•"/>
            </a:pPr>
            <a:r>
              <a:rPr lang="lt-LT" sz="1000" dirty="0">
                <a:solidFill>
                  <a:srgbClr val="55565A"/>
                </a:solidFill>
                <a:cs typeface="Calibri" panose="020F0502020204030204" pitchFamily="34" charset="0"/>
              </a:rPr>
              <a:t>** naudojant 20 ml/parą pompą</a:t>
            </a:r>
          </a:p>
          <a:p>
            <a:endParaRPr lang="de-DE" sz="800" dirty="0">
              <a:solidFill>
                <a:srgbClr val="55565A"/>
              </a:solidFill>
              <a:latin typeface="Frutiger LT Com 55 Roman"/>
            </a:endParaRPr>
          </a:p>
        </p:txBody>
      </p:sp>
      <p:graphicFrame>
        <p:nvGraphicFramePr>
          <p:cNvPr id="2" name="Tabelle 1">
            <a:extLst>
              <a:ext uri="{FF2B5EF4-FFF2-40B4-BE49-F238E27FC236}">
                <a16:creationId xmlns:a16="http://schemas.microsoft.com/office/drawing/2014/main" id="{4280C091-9F95-4F6E-B010-FC9829616FDC}"/>
              </a:ext>
            </a:extLst>
          </p:cNvPr>
          <p:cNvGraphicFramePr>
            <a:graphicFrameLocks noGrp="1"/>
          </p:cNvGraphicFramePr>
          <p:nvPr>
            <p:extLst>
              <p:ext uri="{D42A27DB-BD31-4B8C-83A1-F6EECF244321}">
                <p14:modId xmlns:p14="http://schemas.microsoft.com/office/powerpoint/2010/main" val="3330413515"/>
              </p:ext>
            </p:extLst>
          </p:nvPr>
        </p:nvGraphicFramePr>
        <p:xfrm>
          <a:off x="817144" y="2831336"/>
          <a:ext cx="7571280" cy="741680"/>
        </p:xfrm>
        <a:graphic>
          <a:graphicData uri="http://schemas.openxmlformats.org/drawingml/2006/table">
            <a:tbl>
              <a:tblPr firstRow="1" bandRow="1">
                <a:tableStyleId>{5C22544A-7EE6-4342-B048-85BDC9FD1C3A}</a:tableStyleId>
              </a:tblPr>
              <a:tblGrid>
                <a:gridCol w="4690960">
                  <a:extLst>
                    <a:ext uri="{9D8B030D-6E8A-4147-A177-3AD203B41FA5}">
                      <a16:colId xmlns:a16="http://schemas.microsoft.com/office/drawing/2014/main" val="545387281"/>
                    </a:ext>
                  </a:extLst>
                </a:gridCol>
                <a:gridCol w="2880320">
                  <a:extLst>
                    <a:ext uri="{9D8B030D-6E8A-4147-A177-3AD203B41FA5}">
                      <a16:colId xmlns:a16="http://schemas.microsoft.com/office/drawing/2014/main" val="3466253354"/>
                    </a:ext>
                  </a:extLst>
                </a:gridCol>
              </a:tblGrid>
              <a:tr h="370840">
                <a:tc>
                  <a:txBody>
                    <a:bodyPr/>
                    <a:lstStyle/>
                    <a:p>
                      <a:r>
                        <a:rPr lang="lt-LT" sz="1800" b="0" u="sng" dirty="0">
                          <a:solidFill>
                            <a:schemeClr val="tx1"/>
                          </a:solidFill>
                        </a:rPr>
                        <a:t>(dozė) 30 </a:t>
                      </a:r>
                      <a:r>
                        <a:rPr lang="lt-LT" sz="1800" b="0" u="sng" dirty="0" err="1">
                          <a:solidFill>
                            <a:schemeClr val="tx1"/>
                          </a:solidFill>
                        </a:rPr>
                        <a:t>ng</a:t>
                      </a:r>
                      <a:r>
                        <a:rPr lang="lt-LT" sz="1800" b="0" u="sng" dirty="0">
                          <a:solidFill>
                            <a:schemeClr val="tx1"/>
                          </a:solidFill>
                        </a:rPr>
                        <a:t>/kg/min x (svoris) </a:t>
                      </a:r>
                      <a:r>
                        <a:rPr lang="lt-LT" sz="1800" b="0" u="sng" dirty="0" err="1">
                          <a:solidFill>
                            <a:schemeClr val="tx1"/>
                          </a:solidFill>
                        </a:rPr>
                        <a:t>70 kg</a:t>
                      </a:r>
                      <a:r>
                        <a:rPr lang="lt-LT" sz="1800" b="0" u="sng" dirty="0">
                          <a:solidFill>
                            <a:schemeClr val="tx1"/>
                          </a:solidFill>
                        </a:rPr>
                        <a:t> x 0,00006* </a:t>
                      </a:r>
                    </a:p>
                  </a:txBody>
                  <a:tcP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b="0" dirty="0">
                          <a:solidFill>
                            <a:schemeClr val="tx1"/>
                          </a:solidFill>
                        </a:rPr>
                        <a:t>= 0,15 mg/ml</a:t>
                      </a:r>
                    </a:p>
                  </a:txBody>
                  <a:tcPr marT="144000">
                    <a:noFill/>
                  </a:tcPr>
                </a:tc>
                <a:extLst>
                  <a:ext uri="{0D108BD9-81ED-4DB2-BD59-A6C34878D82A}">
                    <a16:rowId xmlns:a16="http://schemas.microsoft.com/office/drawing/2014/main" val="9627719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0" dirty="0">
                          <a:solidFill>
                            <a:schemeClr val="tx1"/>
                          </a:solidFill>
                        </a:rPr>
                        <a:t>(infuzijos greitis) 0,83 ml/</a:t>
                      </a:r>
                      <a:r>
                        <a:rPr lang="lt-LT" sz="1800" b="0" dirty="0" err="1">
                          <a:solidFill>
                            <a:schemeClr val="tx1"/>
                          </a:solidFill>
                        </a:rPr>
                        <a:t>val</a:t>
                      </a:r>
                      <a:r>
                        <a:rPr lang="lt-LT" sz="1800" b="0" dirty="0">
                          <a:solidFill>
                            <a:schemeClr val="tx1"/>
                          </a:solidFill>
                        </a:rPr>
                        <a:t>.**</a:t>
                      </a:r>
                    </a:p>
                  </a:txBody>
                  <a:tcPr>
                    <a:noFill/>
                  </a:tcPr>
                </a:tc>
                <a:tc vMerge="1">
                  <a:txBody>
                    <a:bodyPr/>
                    <a:lstStyle/>
                    <a:p>
                      <a:endParaRPr lang="de-AT" dirty="0"/>
                    </a:p>
                  </a:txBody>
                  <a:tcPr/>
                </a:tc>
                <a:extLst>
                  <a:ext uri="{0D108BD9-81ED-4DB2-BD59-A6C34878D82A}">
                    <a16:rowId xmlns:a16="http://schemas.microsoft.com/office/drawing/2014/main" val="1844621641"/>
                  </a:ext>
                </a:extLst>
              </a:tr>
            </a:tbl>
          </a:graphicData>
        </a:graphic>
      </p:graphicFrame>
      <p:graphicFrame>
        <p:nvGraphicFramePr>
          <p:cNvPr id="7" name="Tabelle 6">
            <a:extLst>
              <a:ext uri="{FF2B5EF4-FFF2-40B4-BE49-F238E27FC236}">
                <a16:creationId xmlns:a16="http://schemas.microsoft.com/office/drawing/2014/main" id="{F18940C0-E3F1-4AD4-8C61-73CF69FD1E9A}"/>
              </a:ext>
            </a:extLst>
          </p:cNvPr>
          <p:cNvGraphicFramePr>
            <a:graphicFrameLocks noGrp="1"/>
          </p:cNvGraphicFramePr>
          <p:nvPr>
            <p:extLst>
              <p:ext uri="{D42A27DB-BD31-4B8C-83A1-F6EECF244321}">
                <p14:modId xmlns:p14="http://schemas.microsoft.com/office/powerpoint/2010/main" val="43275384"/>
              </p:ext>
            </p:extLst>
          </p:nvPr>
        </p:nvGraphicFramePr>
        <p:xfrm>
          <a:off x="611560" y="4365104"/>
          <a:ext cx="8532440" cy="814560"/>
        </p:xfrm>
        <a:graphic>
          <a:graphicData uri="http://schemas.openxmlformats.org/drawingml/2006/table">
            <a:tbl>
              <a:tblPr firstRow="1" bandRow="1">
                <a:tableStyleId>{5C22544A-7EE6-4342-B048-85BDC9FD1C3A}</a:tableStyleId>
              </a:tblPr>
              <a:tblGrid>
                <a:gridCol w="7225669">
                  <a:extLst>
                    <a:ext uri="{9D8B030D-6E8A-4147-A177-3AD203B41FA5}">
                      <a16:colId xmlns:a16="http://schemas.microsoft.com/office/drawing/2014/main" val="2338951469"/>
                    </a:ext>
                  </a:extLst>
                </a:gridCol>
                <a:gridCol w="1306771">
                  <a:extLst>
                    <a:ext uri="{9D8B030D-6E8A-4147-A177-3AD203B41FA5}">
                      <a16:colId xmlns:a16="http://schemas.microsoft.com/office/drawing/2014/main" val="2814775113"/>
                    </a:ext>
                  </a:extLst>
                </a:gridCol>
              </a:tblGrid>
              <a:tr h="370840">
                <a:tc>
                  <a:txBody>
                    <a:bodyPr/>
                    <a:lstStyle/>
                    <a:p>
                      <a:r>
                        <a:rPr lang="lt-LT" sz="1800" b="0" u="sng" dirty="0">
                          <a:solidFill>
                            <a:schemeClr val="tx1"/>
                          </a:solidFill>
                        </a:rPr>
                        <a:t>(praskiesto vaisto koncentracija) </a:t>
                      </a:r>
                      <a:r>
                        <a:rPr lang="lt-LT" sz="1800" b="0" u="sng" dirty="0" err="1">
                          <a:solidFill>
                            <a:schemeClr val="tx1"/>
                          </a:solidFill>
                        </a:rPr>
                        <a:t>0,15 mg</a:t>
                      </a:r>
                      <a:r>
                        <a:rPr lang="lt-LT" sz="1800" b="0" u="sng" dirty="0">
                          <a:solidFill>
                            <a:schemeClr val="tx1"/>
                          </a:solidFill>
                        </a:rPr>
                        <a:t>/ml x (</a:t>
                      </a:r>
                      <a:r>
                        <a:rPr lang="lt-LT" sz="1800" b="0" u="sng" dirty="0" err="1">
                          <a:solidFill>
                            <a:schemeClr val="tx1"/>
                          </a:solidFill>
                        </a:rPr>
                        <a:t>talpyklė</a:t>
                      </a:r>
                      <a:r>
                        <a:rPr lang="lt-LT" sz="1800" b="0" u="sng" dirty="0">
                          <a:solidFill>
                            <a:schemeClr val="tx1"/>
                          </a:solidFill>
                        </a:rPr>
                        <a:t> ir </a:t>
                      </a:r>
                      <a:r>
                        <a:rPr lang="lt-LT" sz="1800" b="0" u="sng" dirty="0" err="1">
                          <a:solidFill>
                            <a:schemeClr val="tx1"/>
                          </a:solidFill>
                        </a:rPr>
                        <a:t>užpil</a:t>
                      </a:r>
                      <a:r>
                        <a:rPr lang="lt-LT" sz="1800" b="0" u="sng" dirty="0">
                          <a:solidFill>
                            <a:schemeClr val="tx1"/>
                          </a:solidFill>
                        </a:rPr>
                        <a:t>. tūris) 22 ml </a:t>
                      </a:r>
                    </a:p>
                  </a:txBody>
                  <a:tcPr>
                    <a:noFill/>
                  </a:tcPr>
                </a:tc>
                <a:tc rowSpan="2">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lt-LT" sz="1800" b="0" dirty="0">
                          <a:solidFill>
                            <a:schemeClr val="tx1"/>
                          </a:solidFill>
                        </a:rPr>
                        <a:t>= 1,3 ml</a:t>
                      </a:r>
                    </a:p>
                    <a:p>
                      <a:pPr algn="l" rtl="0">
                        <a:spcBef>
                          <a:spcPts val="600"/>
                        </a:spcBef>
                      </a:pPr>
                      <a:endParaRPr lang="de-AT" b="0" dirty="0">
                        <a:solidFill>
                          <a:schemeClr val="tx1"/>
                        </a:solidFill>
                      </a:endParaRPr>
                    </a:p>
                  </a:txBody>
                  <a:tcPr marT="144000">
                    <a:noFill/>
                  </a:tcPr>
                </a:tc>
                <a:extLst>
                  <a:ext uri="{0D108BD9-81ED-4DB2-BD59-A6C34878D82A}">
                    <a16:rowId xmlns:a16="http://schemas.microsoft.com/office/drawing/2014/main" val="4630273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dirty="0"/>
                        <a:t>(koncentracija buteliuke) </a:t>
                      </a:r>
                      <a:r>
                        <a:rPr lang="lt-LT" sz="1800" dirty="0" err="1"/>
                        <a:t>2,5 mg</a:t>
                      </a:r>
                      <a:r>
                        <a:rPr lang="lt-LT" sz="1800" dirty="0"/>
                        <a:t>/ml</a:t>
                      </a:r>
                    </a:p>
                  </a:txBody>
                  <a:tcPr>
                    <a:noFill/>
                  </a:tcPr>
                </a:tc>
                <a:tc vMerge="1">
                  <a:txBody>
                    <a:bodyPr/>
                    <a:lstStyle/>
                    <a:p>
                      <a:endParaRPr lang="de-AT" dirty="0"/>
                    </a:p>
                  </a:txBody>
                  <a:tcPr/>
                </a:tc>
                <a:extLst>
                  <a:ext uri="{0D108BD9-81ED-4DB2-BD59-A6C34878D82A}">
                    <a16:rowId xmlns:a16="http://schemas.microsoft.com/office/drawing/2014/main" val="733084860"/>
                  </a:ext>
                </a:extLst>
              </a:tr>
            </a:tbl>
          </a:graphicData>
        </a:graphic>
      </p:graphicFrame>
    </p:spTree>
    <p:extLst>
      <p:ext uri="{BB962C8B-B14F-4D97-AF65-F5344CB8AC3E}">
        <p14:creationId xmlns:p14="http://schemas.microsoft.com/office/powerpoint/2010/main" val="284643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5496" y="2247007"/>
            <a:ext cx="8568951" cy="1470025"/>
          </a:xfrm>
        </p:spPr>
        <p:txBody>
          <a:bodyPr/>
          <a:lstStyle/>
          <a:p>
            <a:pPr algn="ctr"/>
            <a:r>
              <a:rPr lang="lt-LT" dirty="0"/>
              <a:t>Perėjimas nuo treprostinilio</a:t>
            </a:r>
            <a:r>
              <a:rPr lang="en-US" dirty="0"/>
              <a:t> </a:t>
            </a:r>
            <a:r>
              <a:rPr lang="en-US" dirty="0" err="1"/>
              <a:t>vartojimo</a:t>
            </a:r>
            <a:r>
              <a:rPr lang="en-US" dirty="0"/>
              <a:t> </a:t>
            </a:r>
            <a:r>
              <a:rPr lang="en-US" dirty="0" err="1"/>
              <a:t>po</a:t>
            </a:r>
            <a:r>
              <a:rPr lang="en-US" dirty="0"/>
              <a:t> </a:t>
            </a:r>
            <a:r>
              <a:rPr lang="en-US" dirty="0" err="1"/>
              <a:t>oda</a:t>
            </a:r>
            <a:r>
              <a:rPr lang="en-US" dirty="0"/>
              <a:t> </a:t>
            </a:r>
            <a:r>
              <a:rPr lang="en-US" dirty="0" err="1"/>
              <a:t>prie</a:t>
            </a:r>
            <a:r>
              <a:rPr lang="en-US" dirty="0"/>
              <a:t> </a:t>
            </a:r>
            <a:r>
              <a:rPr lang="en-US" dirty="0" err="1"/>
              <a:t>vartojimo</a:t>
            </a:r>
            <a:r>
              <a:rPr lang="en-US" dirty="0"/>
              <a:t> į </a:t>
            </a:r>
            <a:r>
              <a:rPr lang="en-US" dirty="0" err="1"/>
              <a:t>veną</a:t>
            </a:r>
            <a:endParaRPr lang="lt-LT" dirty="0"/>
          </a:p>
        </p:txBody>
      </p:sp>
    </p:spTree>
    <p:extLst>
      <p:ext uri="{BB962C8B-B14F-4D97-AF65-F5344CB8AC3E}">
        <p14:creationId xmlns:p14="http://schemas.microsoft.com/office/powerpoint/2010/main" val="1294883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274638"/>
            <a:ext cx="8856984" cy="1143000"/>
          </a:xfrm>
        </p:spPr>
        <p:txBody>
          <a:bodyPr/>
          <a:lstStyle/>
          <a:p>
            <a:r>
              <a:rPr lang="en-US" dirty="0"/>
              <a:t>Po </a:t>
            </a:r>
            <a:r>
              <a:rPr lang="en-US" dirty="0" err="1"/>
              <a:t>oda</a:t>
            </a:r>
            <a:r>
              <a:rPr lang="en-US" dirty="0"/>
              <a:t> ir į </a:t>
            </a:r>
            <a:r>
              <a:rPr lang="en-US" dirty="0" err="1"/>
              <a:t>veną</a:t>
            </a:r>
            <a:r>
              <a:rPr lang="en-US" dirty="0"/>
              <a:t> </a:t>
            </a:r>
            <a:r>
              <a:rPr lang="en-US" dirty="0" err="1"/>
              <a:t>vartojamo</a:t>
            </a:r>
            <a:r>
              <a:rPr lang="lt-LT" dirty="0"/>
              <a:t> treprostinilio biologinis ekvivalentiškumas</a:t>
            </a:r>
          </a:p>
        </p:txBody>
      </p:sp>
      <p:sp>
        <p:nvSpPr>
          <p:cNvPr id="3" name="Inhaltsplatzhalter 2"/>
          <p:cNvSpPr>
            <a:spLocks noGrp="1"/>
          </p:cNvSpPr>
          <p:nvPr>
            <p:ph idx="1"/>
          </p:nvPr>
        </p:nvSpPr>
        <p:spPr>
          <a:xfrm>
            <a:off x="611560" y="2124075"/>
            <a:ext cx="3816424" cy="3276600"/>
          </a:xfrm>
        </p:spPr>
        <p:txBody>
          <a:bodyPr>
            <a:noAutofit/>
          </a:bodyPr>
          <a:lstStyle/>
          <a:p>
            <a:pPr marL="266700" indent="-266700">
              <a:buClr>
                <a:srgbClr val="D00A2D"/>
              </a:buClr>
              <a:buFont typeface="Arial" panose="020B0604020202020204" pitchFamily="34" charset="0"/>
              <a:buChar char="•"/>
            </a:pPr>
            <a:r>
              <a:rPr lang="lt-LT" sz="2000" dirty="0"/>
              <a:t>PH sergantiems pacientams padidinus </a:t>
            </a:r>
            <a:r>
              <a:rPr lang="en-US" sz="2000" dirty="0" err="1"/>
              <a:t>po</a:t>
            </a:r>
            <a:r>
              <a:rPr lang="en-US" sz="2000" dirty="0"/>
              <a:t> </a:t>
            </a:r>
            <a:r>
              <a:rPr lang="en-US" sz="2000" dirty="0" err="1"/>
              <a:t>oda</a:t>
            </a:r>
            <a:r>
              <a:rPr lang="en-US" sz="2000" dirty="0"/>
              <a:t> </a:t>
            </a:r>
            <a:r>
              <a:rPr lang="en-US" sz="2000" dirty="0" err="1"/>
              <a:t>arba</a:t>
            </a:r>
            <a:r>
              <a:rPr lang="en-US" sz="2000" dirty="0"/>
              <a:t> į </a:t>
            </a:r>
            <a:r>
              <a:rPr lang="en-US" sz="2000" dirty="0" err="1"/>
              <a:t>veną</a:t>
            </a:r>
            <a:r>
              <a:rPr lang="en-US" sz="2000" dirty="0"/>
              <a:t> </a:t>
            </a:r>
            <a:r>
              <a:rPr lang="en-US" sz="2000" dirty="0" err="1"/>
              <a:t>vartojamo</a:t>
            </a:r>
            <a:r>
              <a:rPr lang="en-US" sz="2000" dirty="0"/>
              <a:t> </a:t>
            </a:r>
            <a:r>
              <a:rPr lang="lt-LT" sz="2000" dirty="0"/>
              <a:t>treprostinilio dozę, koncentracija plazmoje didėja</a:t>
            </a:r>
            <a:r>
              <a:rPr lang="en-US" sz="2000" dirty="0"/>
              <a:t> </a:t>
            </a:r>
            <a:r>
              <a:rPr lang="en-US" sz="2000" dirty="0" err="1"/>
              <a:t>linijiniu</a:t>
            </a:r>
            <a:r>
              <a:rPr lang="en-US" sz="2000" dirty="0"/>
              <a:t> </a:t>
            </a:r>
            <a:r>
              <a:rPr lang="en-US" sz="2000" dirty="0" err="1"/>
              <a:t>būdu</a:t>
            </a:r>
            <a:r>
              <a:rPr lang="lt-LT" sz="2000" dirty="0"/>
              <a:t> </a:t>
            </a:r>
          </a:p>
          <a:p>
            <a:pPr marL="266700" indent="-266700">
              <a:buClr>
                <a:srgbClr val="D00A2D"/>
              </a:buClr>
              <a:buFont typeface="Arial" panose="020B0604020202020204" pitchFamily="34" charset="0"/>
              <a:buChar char="•"/>
            </a:pPr>
            <a:r>
              <a:rPr lang="lt-LT" sz="2000" b="1" dirty="0"/>
              <a:t>Išvada:</a:t>
            </a:r>
            <a:r>
              <a:rPr lang="lt-LT" sz="2000" dirty="0"/>
              <a:t> treprostinilio koncentracija plazmoje kinta pagal nuspėjamą nuo treprostinilio dozės priklausomą santykį </a:t>
            </a:r>
          </a:p>
        </p:txBody>
      </p:sp>
      <p:sp>
        <p:nvSpPr>
          <p:cNvPr id="10" name="Freeform 9"/>
          <p:cNvSpPr/>
          <p:nvPr/>
        </p:nvSpPr>
        <p:spPr>
          <a:xfrm>
            <a:off x="5294313" y="2595563"/>
            <a:ext cx="3417887" cy="2417762"/>
          </a:xfrm>
          <a:custGeom>
            <a:avLst/>
            <a:gdLst>
              <a:gd name="connsiteX0" fmla="*/ 0 w 3417526"/>
              <a:gd name="connsiteY0" fmla="*/ 2418394 h 2418394"/>
              <a:gd name="connsiteX1" fmla="*/ 3417526 w 3417526"/>
              <a:gd name="connsiteY1" fmla="*/ 0 h 2418394"/>
            </a:gdLst>
            <a:ahLst/>
            <a:cxnLst>
              <a:cxn ang="0">
                <a:pos x="connsiteX0" y="connsiteY0"/>
              </a:cxn>
              <a:cxn ang="0">
                <a:pos x="connsiteX1" y="connsiteY1"/>
              </a:cxn>
            </a:cxnLst>
            <a:rect l="l" t="t" r="r" b="b"/>
            <a:pathLst>
              <a:path w="3417526" h="2418394">
                <a:moveTo>
                  <a:pt x="0" y="2418394"/>
                </a:moveTo>
                <a:lnTo>
                  <a:pt x="3417526" y="0"/>
                </a:lnTo>
              </a:path>
            </a:pathLst>
          </a:custGeom>
          <a:ln w="19050">
            <a:solidFill>
              <a:srgbClr val="A7193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55565A"/>
              </a:solidFill>
            </a:endParaRPr>
          </a:p>
        </p:txBody>
      </p:sp>
      <p:sp>
        <p:nvSpPr>
          <p:cNvPr id="11" name="Freeform 10"/>
          <p:cNvSpPr/>
          <p:nvPr/>
        </p:nvSpPr>
        <p:spPr>
          <a:xfrm>
            <a:off x="5280025" y="2535238"/>
            <a:ext cx="3449638" cy="2527300"/>
          </a:xfrm>
          <a:custGeom>
            <a:avLst/>
            <a:gdLst>
              <a:gd name="connsiteX0" fmla="*/ 0 w 3449301"/>
              <a:gd name="connsiteY0" fmla="*/ 2527840 h 2527840"/>
              <a:gd name="connsiteX1" fmla="*/ 3449301 w 3449301"/>
              <a:gd name="connsiteY1" fmla="*/ 0 h 2527840"/>
            </a:gdLst>
            <a:ahLst/>
            <a:cxnLst>
              <a:cxn ang="0">
                <a:pos x="connsiteX0" y="connsiteY0"/>
              </a:cxn>
              <a:cxn ang="0">
                <a:pos x="connsiteX1" y="connsiteY1"/>
              </a:cxn>
            </a:cxnLst>
            <a:rect l="l" t="t" r="r" b="b"/>
            <a:pathLst>
              <a:path w="3449301" h="2527840">
                <a:moveTo>
                  <a:pt x="0" y="2527840"/>
                </a:moveTo>
                <a:lnTo>
                  <a:pt x="3449301" y="0"/>
                </a:lnTo>
              </a:path>
            </a:pathLst>
          </a:custGeom>
          <a:ln w="19050">
            <a:solidFill>
              <a:srgbClr val="008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55565A"/>
              </a:solidFill>
            </a:endParaRPr>
          </a:p>
        </p:txBody>
      </p:sp>
      <p:sp>
        <p:nvSpPr>
          <p:cNvPr id="12" name="Line 4"/>
          <p:cNvSpPr>
            <a:spLocks noChangeShapeType="1"/>
          </p:cNvSpPr>
          <p:nvPr/>
        </p:nvSpPr>
        <p:spPr bwMode="auto">
          <a:xfrm>
            <a:off x="5267325" y="2354263"/>
            <a:ext cx="0" cy="2762250"/>
          </a:xfrm>
          <a:prstGeom prst="line">
            <a:avLst/>
          </a:prstGeom>
          <a:noFill/>
          <a:ln w="19050">
            <a:solidFill>
              <a:schemeClr val="tx1"/>
            </a:solidFill>
            <a:round/>
            <a:headEnd/>
            <a:tailEnd/>
          </a:ln>
        </p:spPr>
        <p:txBody>
          <a:bodyPr wrap="none" lIns="0" rIns="0" anchor="ctr"/>
          <a:lstStyle/>
          <a:p>
            <a:endParaRPr lang="en-GB">
              <a:solidFill>
                <a:srgbClr val="55565A"/>
              </a:solidFill>
            </a:endParaRPr>
          </a:p>
        </p:txBody>
      </p:sp>
      <p:sp>
        <p:nvSpPr>
          <p:cNvPr id="13" name="Line 5"/>
          <p:cNvSpPr>
            <a:spLocks noChangeShapeType="1"/>
          </p:cNvSpPr>
          <p:nvPr/>
        </p:nvSpPr>
        <p:spPr bwMode="auto">
          <a:xfrm>
            <a:off x="5260975" y="5113338"/>
            <a:ext cx="3492500" cy="0"/>
          </a:xfrm>
          <a:prstGeom prst="line">
            <a:avLst/>
          </a:prstGeom>
          <a:noFill/>
          <a:ln w="19050">
            <a:solidFill>
              <a:schemeClr val="tx1"/>
            </a:solidFill>
            <a:round/>
            <a:headEnd/>
            <a:tailEnd/>
          </a:ln>
        </p:spPr>
        <p:txBody>
          <a:bodyPr wrap="none" anchor="ctr"/>
          <a:lstStyle/>
          <a:p>
            <a:endParaRPr lang="en-GB">
              <a:solidFill>
                <a:srgbClr val="55565A"/>
              </a:solidFill>
            </a:endParaRPr>
          </a:p>
        </p:txBody>
      </p:sp>
      <p:sp>
        <p:nvSpPr>
          <p:cNvPr id="14" name="Line 12"/>
          <p:cNvSpPr>
            <a:spLocks noChangeShapeType="1"/>
          </p:cNvSpPr>
          <p:nvPr/>
        </p:nvSpPr>
        <p:spPr bwMode="auto">
          <a:xfrm rot="5400000" flipH="1">
            <a:off x="8706643" y="513000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15" name="Line 12"/>
          <p:cNvSpPr>
            <a:spLocks noChangeShapeType="1"/>
          </p:cNvSpPr>
          <p:nvPr/>
        </p:nvSpPr>
        <p:spPr bwMode="auto">
          <a:xfrm rot="5400000" flipH="1">
            <a:off x="8444706" y="513000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16" name="Line 12"/>
          <p:cNvSpPr>
            <a:spLocks noChangeShapeType="1"/>
          </p:cNvSpPr>
          <p:nvPr/>
        </p:nvSpPr>
        <p:spPr bwMode="auto">
          <a:xfrm rot="5400000" flipH="1">
            <a:off x="8181181" y="5133182"/>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17" name="Line 12"/>
          <p:cNvSpPr>
            <a:spLocks noChangeShapeType="1"/>
          </p:cNvSpPr>
          <p:nvPr/>
        </p:nvSpPr>
        <p:spPr bwMode="auto">
          <a:xfrm rot="5400000" flipH="1">
            <a:off x="7916068" y="513000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18" name="Line 12"/>
          <p:cNvSpPr>
            <a:spLocks noChangeShapeType="1"/>
          </p:cNvSpPr>
          <p:nvPr/>
        </p:nvSpPr>
        <p:spPr bwMode="auto">
          <a:xfrm rot="5400000" flipH="1">
            <a:off x="7653337" y="5130801"/>
            <a:ext cx="349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19" name="Line 12"/>
          <p:cNvSpPr>
            <a:spLocks noChangeShapeType="1"/>
          </p:cNvSpPr>
          <p:nvPr/>
        </p:nvSpPr>
        <p:spPr bwMode="auto">
          <a:xfrm rot="5400000" flipH="1">
            <a:off x="7390606" y="5133182"/>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0" name="Line 12"/>
          <p:cNvSpPr>
            <a:spLocks noChangeShapeType="1"/>
          </p:cNvSpPr>
          <p:nvPr/>
        </p:nvSpPr>
        <p:spPr bwMode="auto">
          <a:xfrm rot="5400000" flipH="1">
            <a:off x="7124700" y="5130801"/>
            <a:ext cx="349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1" name="Line 12"/>
          <p:cNvSpPr>
            <a:spLocks noChangeShapeType="1"/>
          </p:cNvSpPr>
          <p:nvPr/>
        </p:nvSpPr>
        <p:spPr bwMode="auto">
          <a:xfrm rot="5400000" flipH="1">
            <a:off x="6858793" y="513000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2" name="Line 12"/>
          <p:cNvSpPr>
            <a:spLocks noChangeShapeType="1"/>
          </p:cNvSpPr>
          <p:nvPr/>
        </p:nvSpPr>
        <p:spPr bwMode="auto">
          <a:xfrm rot="5400000" flipH="1">
            <a:off x="6596062" y="5130801"/>
            <a:ext cx="349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3" name="Line 12"/>
          <p:cNvSpPr>
            <a:spLocks noChangeShapeType="1"/>
          </p:cNvSpPr>
          <p:nvPr/>
        </p:nvSpPr>
        <p:spPr bwMode="auto">
          <a:xfrm rot="5400000" flipH="1">
            <a:off x="6334125" y="5130801"/>
            <a:ext cx="349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4" name="Line 12"/>
          <p:cNvSpPr>
            <a:spLocks noChangeShapeType="1"/>
          </p:cNvSpPr>
          <p:nvPr/>
        </p:nvSpPr>
        <p:spPr bwMode="auto">
          <a:xfrm rot="5400000" flipH="1">
            <a:off x="6069012" y="5130801"/>
            <a:ext cx="349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5" name="Line 12"/>
          <p:cNvSpPr>
            <a:spLocks noChangeShapeType="1"/>
          </p:cNvSpPr>
          <p:nvPr/>
        </p:nvSpPr>
        <p:spPr bwMode="auto">
          <a:xfrm rot="5400000" flipH="1">
            <a:off x="5805487" y="5130801"/>
            <a:ext cx="349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6" name="Line 12"/>
          <p:cNvSpPr>
            <a:spLocks noChangeShapeType="1"/>
          </p:cNvSpPr>
          <p:nvPr/>
        </p:nvSpPr>
        <p:spPr bwMode="auto">
          <a:xfrm rot="5400000" flipH="1">
            <a:off x="5542756" y="513000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7" name="Line 12"/>
          <p:cNvSpPr>
            <a:spLocks noChangeShapeType="1"/>
          </p:cNvSpPr>
          <p:nvPr/>
        </p:nvSpPr>
        <p:spPr bwMode="auto">
          <a:xfrm rot="5400000" flipH="1">
            <a:off x="5276056" y="5130007"/>
            <a:ext cx="36513" cy="0"/>
          </a:xfrm>
          <a:prstGeom prst="line">
            <a:avLst/>
          </a:prstGeom>
          <a:noFill/>
          <a:ln w="12700">
            <a:solidFill>
              <a:schemeClr val="tx1"/>
            </a:solidFill>
            <a:round/>
            <a:headEnd/>
            <a:tailEnd/>
          </a:ln>
        </p:spPr>
        <p:txBody>
          <a:bodyPr wrap="none" lIns="0" rIns="0" anchor="ctr"/>
          <a:lstStyle/>
          <a:p>
            <a:endParaRPr lang="en-GB">
              <a:solidFill>
                <a:srgbClr val="55565A"/>
              </a:solidFill>
            </a:endParaRPr>
          </a:p>
        </p:txBody>
      </p:sp>
      <p:sp>
        <p:nvSpPr>
          <p:cNvPr id="28" name="Line 12"/>
          <p:cNvSpPr>
            <a:spLocks noChangeShapeType="1"/>
          </p:cNvSpPr>
          <p:nvPr/>
        </p:nvSpPr>
        <p:spPr bwMode="auto">
          <a:xfrm flipH="1">
            <a:off x="5230813" y="5072063"/>
            <a:ext cx="36512" cy="0"/>
          </a:xfrm>
          <a:prstGeom prst="line">
            <a:avLst/>
          </a:prstGeom>
          <a:noFill/>
          <a:ln w="12700">
            <a:solidFill>
              <a:schemeClr val="tx1"/>
            </a:solidFill>
            <a:round/>
            <a:headEnd/>
            <a:tailEnd/>
          </a:ln>
        </p:spPr>
        <p:txBody>
          <a:bodyPr wrap="none" lIns="0" rIns="0" anchor="ctr"/>
          <a:lstStyle/>
          <a:p>
            <a:endParaRPr lang="en-GB">
              <a:solidFill>
                <a:srgbClr val="55565A"/>
              </a:solidFill>
            </a:endParaRPr>
          </a:p>
        </p:txBody>
      </p:sp>
      <p:sp>
        <p:nvSpPr>
          <p:cNvPr id="29" name="Line 12"/>
          <p:cNvSpPr>
            <a:spLocks noChangeShapeType="1"/>
          </p:cNvSpPr>
          <p:nvPr/>
        </p:nvSpPr>
        <p:spPr bwMode="auto">
          <a:xfrm flipH="1">
            <a:off x="5229225" y="4529138"/>
            <a:ext cx="36513" cy="0"/>
          </a:xfrm>
          <a:prstGeom prst="line">
            <a:avLst/>
          </a:prstGeom>
          <a:noFill/>
          <a:ln w="12700">
            <a:solidFill>
              <a:schemeClr val="tx1"/>
            </a:solidFill>
            <a:round/>
            <a:headEnd/>
            <a:tailEnd/>
          </a:ln>
        </p:spPr>
        <p:txBody>
          <a:bodyPr wrap="none" lIns="0" rIns="0" anchor="ctr"/>
          <a:lstStyle/>
          <a:p>
            <a:endParaRPr lang="en-GB">
              <a:solidFill>
                <a:srgbClr val="55565A"/>
              </a:solidFill>
            </a:endParaRPr>
          </a:p>
        </p:txBody>
      </p:sp>
      <p:sp>
        <p:nvSpPr>
          <p:cNvPr id="30" name="Line 12"/>
          <p:cNvSpPr>
            <a:spLocks noChangeShapeType="1"/>
          </p:cNvSpPr>
          <p:nvPr/>
        </p:nvSpPr>
        <p:spPr bwMode="auto">
          <a:xfrm flipH="1">
            <a:off x="5232400" y="3986213"/>
            <a:ext cx="34925" cy="0"/>
          </a:xfrm>
          <a:prstGeom prst="line">
            <a:avLst/>
          </a:prstGeom>
          <a:noFill/>
          <a:ln w="12700">
            <a:solidFill>
              <a:schemeClr val="tx1"/>
            </a:solidFill>
            <a:round/>
            <a:headEnd/>
            <a:tailEnd/>
          </a:ln>
        </p:spPr>
        <p:txBody>
          <a:bodyPr wrap="none" lIns="0" rIns="0" anchor="ctr"/>
          <a:lstStyle/>
          <a:p>
            <a:endParaRPr lang="en-GB">
              <a:solidFill>
                <a:srgbClr val="55565A"/>
              </a:solidFill>
            </a:endParaRPr>
          </a:p>
        </p:txBody>
      </p:sp>
      <p:sp>
        <p:nvSpPr>
          <p:cNvPr id="31" name="Line 12"/>
          <p:cNvSpPr>
            <a:spLocks noChangeShapeType="1"/>
          </p:cNvSpPr>
          <p:nvPr/>
        </p:nvSpPr>
        <p:spPr bwMode="auto">
          <a:xfrm flipH="1">
            <a:off x="5229225" y="3443288"/>
            <a:ext cx="36513" cy="0"/>
          </a:xfrm>
          <a:prstGeom prst="line">
            <a:avLst/>
          </a:prstGeom>
          <a:noFill/>
          <a:ln w="12700">
            <a:solidFill>
              <a:schemeClr val="tx1"/>
            </a:solidFill>
            <a:round/>
            <a:headEnd/>
            <a:tailEnd/>
          </a:ln>
        </p:spPr>
        <p:txBody>
          <a:bodyPr wrap="none" lIns="0" rIns="0" anchor="ctr"/>
          <a:lstStyle/>
          <a:p>
            <a:endParaRPr lang="en-GB">
              <a:solidFill>
                <a:srgbClr val="55565A"/>
              </a:solidFill>
            </a:endParaRPr>
          </a:p>
        </p:txBody>
      </p:sp>
      <p:sp>
        <p:nvSpPr>
          <p:cNvPr id="32" name="Line 12"/>
          <p:cNvSpPr>
            <a:spLocks noChangeShapeType="1"/>
          </p:cNvSpPr>
          <p:nvPr/>
        </p:nvSpPr>
        <p:spPr bwMode="auto">
          <a:xfrm flipH="1">
            <a:off x="5229225" y="2901950"/>
            <a:ext cx="36513" cy="0"/>
          </a:xfrm>
          <a:prstGeom prst="line">
            <a:avLst/>
          </a:prstGeom>
          <a:noFill/>
          <a:ln w="12700">
            <a:solidFill>
              <a:schemeClr val="tx1"/>
            </a:solidFill>
            <a:round/>
            <a:headEnd/>
            <a:tailEnd/>
          </a:ln>
        </p:spPr>
        <p:txBody>
          <a:bodyPr wrap="none" lIns="0" rIns="0" anchor="ctr"/>
          <a:lstStyle/>
          <a:p>
            <a:endParaRPr lang="en-GB">
              <a:solidFill>
                <a:srgbClr val="55565A"/>
              </a:solidFill>
            </a:endParaRPr>
          </a:p>
        </p:txBody>
      </p:sp>
      <p:sp>
        <p:nvSpPr>
          <p:cNvPr id="33" name="Text Box 22"/>
          <p:cNvSpPr txBox="1">
            <a:spLocks noChangeArrowheads="1"/>
          </p:cNvSpPr>
          <p:nvPr/>
        </p:nvSpPr>
        <p:spPr bwMode="auto">
          <a:xfrm>
            <a:off x="4762500" y="2306638"/>
            <a:ext cx="449263" cy="153987"/>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20 000</a:t>
            </a:r>
          </a:p>
        </p:txBody>
      </p:sp>
      <p:sp>
        <p:nvSpPr>
          <p:cNvPr id="34" name="Text Box 22"/>
          <p:cNvSpPr txBox="1">
            <a:spLocks noChangeArrowheads="1"/>
          </p:cNvSpPr>
          <p:nvPr/>
        </p:nvSpPr>
        <p:spPr bwMode="auto">
          <a:xfrm>
            <a:off x="4762500" y="2824163"/>
            <a:ext cx="454025" cy="153987"/>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16 000</a:t>
            </a:r>
          </a:p>
        </p:txBody>
      </p:sp>
      <p:sp>
        <p:nvSpPr>
          <p:cNvPr id="35" name="Text Box 22"/>
          <p:cNvSpPr txBox="1">
            <a:spLocks noChangeArrowheads="1"/>
          </p:cNvSpPr>
          <p:nvPr/>
        </p:nvSpPr>
        <p:spPr bwMode="auto">
          <a:xfrm>
            <a:off x="4762500" y="3367088"/>
            <a:ext cx="450850" cy="153987"/>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12 000</a:t>
            </a:r>
          </a:p>
        </p:txBody>
      </p:sp>
      <p:sp>
        <p:nvSpPr>
          <p:cNvPr id="36" name="Text Box 22"/>
          <p:cNvSpPr txBox="1">
            <a:spLocks noChangeArrowheads="1"/>
          </p:cNvSpPr>
          <p:nvPr/>
        </p:nvSpPr>
        <p:spPr bwMode="auto">
          <a:xfrm>
            <a:off x="4891088" y="3921125"/>
            <a:ext cx="325437" cy="153988"/>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8 000</a:t>
            </a:r>
          </a:p>
        </p:txBody>
      </p:sp>
      <p:sp>
        <p:nvSpPr>
          <p:cNvPr id="37" name="Text Box 22"/>
          <p:cNvSpPr txBox="1">
            <a:spLocks noChangeArrowheads="1"/>
          </p:cNvSpPr>
          <p:nvPr/>
        </p:nvSpPr>
        <p:spPr bwMode="auto">
          <a:xfrm>
            <a:off x="4891088" y="4457700"/>
            <a:ext cx="325437" cy="153988"/>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4 000</a:t>
            </a:r>
          </a:p>
        </p:txBody>
      </p:sp>
      <p:sp>
        <p:nvSpPr>
          <p:cNvPr id="38" name="Text Box 22"/>
          <p:cNvSpPr txBox="1">
            <a:spLocks noChangeArrowheads="1"/>
          </p:cNvSpPr>
          <p:nvPr/>
        </p:nvSpPr>
        <p:spPr bwMode="auto">
          <a:xfrm>
            <a:off x="4887913" y="5005388"/>
            <a:ext cx="325437" cy="153987"/>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0</a:t>
            </a:r>
          </a:p>
        </p:txBody>
      </p:sp>
      <p:sp>
        <p:nvSpPr>
          <p:cNvPr id="39" name="Text Box 22"/>
          <p:cNvSpPr txBox="1">
            <a:spLocks noChangeArrowheads="1"/>
          </p:cNvSpPr>
          <p:nvPr/>
        </p:nvSpPr>
        <p:spPr bwMode="auto">
          <a:xfrm>
            <a:off x="5248275" y="5167313"/>
            <a:ext cx="103188" cy="153987"/>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0</a:t>
            </a:r>
          </a:p>
        </p:txBody>
      </p:sp>
      <p:sp>
        <p:nvSpPr>
          <p:cNvPr id="40" name="Text Box 22"/>
          <p:cNvSpPr txBox="1">
            <a:spLocks noChangeArrowheads="1"/>
          </p:cNvSpPr>
          <p:nvPr/>
        </p:nvSpPr>
        <p:spPr bwMode="auto">
          <a:xfrm>
            <a:off x="5467350" y="5165725"/>
            <a:ext cx="184150"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10</a:t>
            </a:r>
          </a:p>
        </p:txBody>
      </p:sp>
      <p:sp>
        <p:nvSpPr>
          <p:cNvPr id="41" name="Text Box 22"/>
          <p:cNvSpPr txBox="1">
            <a:spLocks noChangeArrowheads="1"/>
          </p:cNvSpPr>
          <p:nvPr/>
        </p:nvSpPr>
        <p:spPr bwMode="auto">
          <a:xfrm>
            <a:off x="5722938" y="5165725"/>
            <a:ext cx="204787"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20</a:t>
            </a:r>
          </a:p>
        </p:txBody>
      </p:sp>
      <p:sp>
        <p:nvSpPr>
          <p:cNvPr id="42" name="Text Box 22"/>
          <p:cNvSpPr txBox="1">
            <a:spLocks noChangeArrowheads="1"/>
          </p:cNvSpPr>
          <p:nvPr/>
        </p:nvSpPr>
        <p:spPr bwMode="auto">
          <a:xfrm>
            <a:off x="5984875" y="5165725"/>
            <a:ext cx="204788"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30</a:t>
            </a:r>
          </a:p>
        </p:txBody>
      </p:sp>
      <p:sp>
        <p:nvSpPr>
          <p:cNvPr id="43" name="Text Box 22"/>
          <p:cNvSpPr txBox="1">
            <a:spLocks noChangeArrowheads="1"/>
          </p:cNvSpPr>
          <p:nvPr/>
        </p:nvSpPr>
        <p:spPr bwMode="auto">
          <a:xfrm>
            <a:off x="6248400" y="5165725"/>
            <a:ext cx="204788"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40</a:t>
            </a:r>
          </a:p>
        </p:txBody>
      </p:sp>
      <p:sp>
        <p:nvSpPr>
          <p:cNvPr id="44" name="Text Box 22"/>
          <p:cNvSpPr txBox="1">
            <a:spLocks noChangeArrowheads="1"/>
          </p:cNvSpPr>
          <p:nvPr/>
        </p:nvSpPr>
        <p:spPr bwMode="auto">
          <a:xfrm>
            <a:off x="6513513" y="5165725"/>
            <a:ext cx="204787"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50</a:t>
            </a:r>
          </a:p>
        </p:txBody>
      </p:sp>
      <p:sp>
        <p:nvSpPr>
          <p:cNvPr id="45" name="Text Box 22"/>
          <p:cNvSpPr txBox="1">
            <a:spLocks noChangeArrowheads="1"/>
          </p:cNvSpPr>
          <p:nvPr/>
        </p:nvSpPr>
        <p:spPr bwMode="auto">
          <a:xfrm>
            <a:off x="6777038" y="5165725"/>
            <a:ext cx="204787"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60</a:t>
            </a:r>
          </a:p>
        </p:txBody>
      </p:sp>
      <p:sp>
        <p:nvSpPr>
          <p:cNvPr id="46" name="Text Box 22"/>
          <p:cNvSpPr txBox="1">
            <a:spLocks noChangeArrowheads="1"/>
          </p:cNvSpPr>
          <p:nvPr/>
        </p:nvSpPr>
        <p:spPr bwMode="auto">
          <a:xfrm>
            <a:off x="7053263" y="5165725"/>
            <a:ext cx="174625"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70</a:t>
            </a:r>
          </a:p>
        </p:txBody>
      </p:sp>
      <p:sp>
        <p:nvSpPr>
          <p:cNvPr id="47" name="Text Box 22"/>
          <p:cNvSpPr txBox="1">
            <a:spLocks noChangeArrowheads="1"/>
          </p:cNvSpPr>
          <p:nvPr/>
        </p:nvSpPr>
        <p:spPr bwMode="auto">
          <a:xfrm>
            <a:off x="7319963" y="5165725"/>
            <a:ext cx="174625"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80</a:t>
            </a:r>
          </a:p>
        </p:txBody>
      </p:sp>
      <p:sp>
        <p:nvSpPr>
          <p:cNvPr id="48" name="Text Box 22"/>
          <p:cNvSpPr txBox="1">
            <a:spLocks noChangeArrowheads="1"/>
          </p:cNvSpPr>
          <p:nvPr/>
        </p:nvSpPr>
        <p:spPr bwMode="auto">
          <a:xfrm>
            <a:off x="7583488" y="5167313"/>
            <a:ext cx="174625" cy="153987"/>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90</a:t>
            </a:r>
          </a:p>
        </p:txBody>
      </p:sp>
      <p:sp>
        <p:nvSpPr>
          <p:cNvPr id="49" name="Text Box 22"/>
          <p:cNvSpPr txBox="1">
            <a:spLocks noChangeArrowheads="1"/>
          </p:cNvSpPr>
          <p:nvPr/>
        </p:nvSpPr>
        <p:spPr bwMode="auto">
          <a:xfrm>
            <a:off x="7805738" y="5165725"/>
            <a:ext cx="260350"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100</a:t>
            </a:r>
          </a:p>
        </p:txBody>
      </p:sp>
      <p:sp>
        <p:nvSpPr>
          <p:cNvPr id="50" name="Text Box 22"/>
          <p:cNvSpPr txBox="1">
            <a:spLocks noChangeArrowheads="1"/>
          </p:cNvSpPr>
          <p:nvPr/>
        </p:nvSpPr>
        <p:spPr bwMode="auto">
          <a:xfrm>
            <a:off x="8070850" y="5165725"/>
            <a:ext cx="258763"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110</a:t>
            </a:r>
          </a:p>
        </p:txBody>
      </p:sp>
      <p:sp>
        <p:nvSpPr>
          <p:cNvPr id="51" name="Text Box 22"/>
          <p:cNvSpPr txBox="1">
            <a:spLocks noChangeArrowheads="1"/>
          </p:cNvSpPr>
          <p:nvPr/>
        </p:nvSpPr>
        <p:spPr bwMode="auto">
          <a:xfrm>
            <a:off x="8334375" y="5165725"/>
            <a:ext cx="258763"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120</a:t>
            </a:r>
          </a:p>
        </p:txBody>
      </p:sp>
      <p:sp>
        <p:nvSpPr>
          <p:cNvPr id="52" name="Text Box 22"/>
          <p:cNvSpPr txBox="1">
            <a:spLocks noChangeArrowheads="1"/>
          </p:cNvSpPr>
          <p:nvPr/>
        </p:nvSpPr>
        <p:spPr bwMode="auto">
          <a:xfrm>
            <a:off x="6232525" y="5359400"/>
            <a:ext cx="1571625" cy="369888"/>
          </a:xfrm>
          <a:prstGeom prst="rect">
            <a:avLst/>
          </a:prstGeom>
          <a:noFill/>
          <a:ln w="9525">
            <a:noFill/>
            <a:miter lim="800000"/>
            <a:headEnd/>
            <a:tailEnd/>
          </a:ln>
        </p:spPr>
        <p:txBody>
          <a:bodyPr lIns="0" tIns="0" rIns="0" bIns="0">
            <a:spAutoFit/>
          </a:bodyPr>
          <a:lstStyle/>
          <a:p>
            <a:pPr algn="ctr"/>
            <a:r>
              <a:rPr lang="lt-LT" sz="1200" b="1" dirty="0">
                <a:solidFill>
                  <a:srgbClr val="55565A"/>
                </a:solidFill>
                <a:latin typeface="Frutiger LT Com 55 Roman"/>
              </a:rPr>
              <a:t>Treprostinilio dozė </a:t>
            </a:r>
            <a:r>
              <a:rPr lang="lt-LT" sz="1200" dirty="0">
                <a:solidFill>
                  <a:srgbClr val="55565A"/>
                </a:solidFill>
                <a:latin typeface="Frutiger LT Com 55 Roman"/>
              </a:rPr>
              <a:t>(ng/kg/min)</a:t>
            </a:r>
          </a:p>
        </p:txBody>
      </p:sp>
      <p:sp>
        <p:nvSpPr>
          <p:cNvPr id="53" name="Text Box 22"/>
          <p:cNvSpPr txBox="1">
            <a:spLocks noChangeArrowheads="1"/>
          </p:cNvSpPr>
          <p:nvPr/>
        </p:nvSpPr>
        <p:spPr bwMode="auto">
          <a:xfrm rot="-5400000">
            <a:off x="3060235" y="3615274"/>
            <a:ext cx="2995613" cy="184666"/>
          </a:xfrm>
          <a:prstGeom prst="rect">
            <a:avLst/>
          </a:prstGeom>
          <a:noFill/>
          <a:ln w="9525">
            <a:noFill/>
            <a:miter lim="800000"/>
            <a:headEnd/>
            <a:tailEnd/>
          </a:ln>
        </p:spPr>
        <p:txBody>
          <a:bodyPr lIns="0" tIns="0" rIns="0" bIns="0">
            <a:spAutoFit/>
          </a:bodyPr>
          <a:lstStyle/>
          <a:p>
            <a:pPr algn="ctr"/>
            <a:r>
              <a:rPr lang="lt-LT" sz="1200" b="1" dirty="0">
                <a:solidFill>
                  <a:srgbClr val="55565A"/>
                </a:solidFill>
                <a:latin typeface="Frutiger LT Com 55 Roman"/>
              </a:rPr>
              <a:t>Treprostinilio koncentracija plazmoje </a:t>
            </a:r>
            <a:r>
              <a:rPr lang="lt-LT" sz="1200" dirty="0">
                <a:solidFill>
                  <a:srgbClr val="55565A"/>
                </a:solidFill>
                <a:latin typeface="Frutiger LT Com 55 Roman"/>
              </a:rPr>
              <a:t>(pg/ml)</a:t>
            </a:r>
          </a:p>
        </p:txBody>
      </p:sp>
      <p:sp>
        <p:nvSpPr>
          <p:cNvPr id="54" name="Rectangle 53"/>
          <p:cNvSpPr/>
          <p:nvPr/>
        </p:nvSpPr>
        <p:spPr>
          <a:xfrm>
            <a:off x="7377113" y="2836863"/>
            <a:ext cx="65087" cy="63500"/>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55" name="Rectangle 54"/>
          <p:cNvSpPr/>
          <p:nvPr/>
        </p:nvSpPr>
        <p:spPr>
          <a:xfrm>
            <a:off x="7777163" y="2911475"/>
            <a:ext cx="63500"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56" name="Rectangle 55"/>
          <p:cNvSpPr/>
          <p:nvPr/>
        </p:nvSpPr>
        <p:spPr>
          <a:xfrm>
            <a:off x="7777163" y="2974975"/>
            <a:ext cx="65087"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57" name="Rectangle 56"/>
          <p:cNvSpPr/>
          <p:nvPr/>
        </p:nvSpPr>
        <p:spPr>
          <a:xfrm>
            <a:off x="7904163" y="3509963"/>
            <a:ext cx="65087"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58" name="Rectangle 57"/>
          <p:cNvSpPr/>
          <p:nvPr/>
        </p:nvSpPr>
        <p:spPr>
          <a:xfrm>
            <a:off x="7566025" y="3517900"/>
            <a:ext cx="65088"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59" name="Rectangle 58"/>
          <p:cNvSpPr/>
          <p:nvPr/>
        </p:nvSpPr>
        <p:spPr>
          <a:xfrm>
            <a:off x="6931025" y="3117850"/>
            <a:ext cx="63500"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0" name="Rectangle 59"/>
          <p:cNvSpPr/>
          <p:nvPr/>
        </p:nvSpPr>
        <p:spPr>
          <a:xfrm>
            <a:off x="7037388" y="3278188"/>
            <a:ext cx="65087"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1" name="Rectangle 60"/>
          <p:cNvSpPr/>
          <p:nvPr/>
        </p:nvSpPr>
        <p:spPr>
          <a:xfrm>
            <a:off x="7383463" y="3629025"/>
            <a:ext cx="65087"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2" name="Rectangle 61"/>
          <p:cNvSpPr/>
          <p:nvPr/>
        </p:nvSpPr>
        <p:spPr>
          <a:xfrm>
            <a:off x="7388225" y="3889375"/>
            <a:ext cx="65088"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3" name="Rectangle 62"/>
          <p:cNvSpPr/>
          <p:nvPr/>
        </p:nvSpPr>
        <p:spPr>
          <a:xfrm>
            <a:off x="7177088" y="3865563"/>
            <a:ext cx="65087"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4" name="Rectangle 63"/>
          <p:cNvSpPr/>
          <p:nvPr/>
        </p:nvSpPr>
        <p:spPr>
          <a:xfrm>
            <a:off x="7245350" y="3697288"/>
            <a:ext cx="65088"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5" name="Rectangle 64"/>
          <p:cNvSpPr/>
          <p:nvPr/>
        </p:nvSpPr>
        <p:spPr>
          <a:xfrm>
            <a:off x="7048500" y="4260850"/>
            <a:ext cx="65088"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6" name="Rectangle 65"/>
          <p:cNvSpPr/>
          <p:nvPr/>
        </p:nvSpPr>
        <p:spPr>
          <a:xfrm>
            <a:off x="7005638" y="3671888"/>
            <a:ext cx="65087" cy="63500"/>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7" name="Rectangle 66"/>
          <p:cNvSpPr/>
          <p:nvPr/>
        </p:nvSpPr>
        <p:spPr>
          <a:xfrm>
            <a:off x="6405563" y="3703638"/>
            <a:ext cx="65087"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8" name="Rectangle 67"/>
          <p:cNvSpPr/>
          <p:nvPr/>
        </p:nvSpPr>
        <p:spPr>
          <a:xfrm>
            <a:off x="7048500" y="3697288"/>
            <a:ext cx="65088"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69" name="Rectangle 68"/>
          <p:cNvSpPr/>
          <p:nvPr/>
        </p:nvSpPr>
        <p:spPr>
          <a:xfrm>
            <a:off x="7113588" y="3708400"/>
            <a:ext cx="63500" cy="63500"/>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0" name="Rectangle 69"/>
          <p:cNvSpPr/>
          <p:nvPr/>
        </p:nvSpPr>
        <p:spPr>
          <a:xfrm>
            <a:off x="6637338" y="3975100"/>
            <a:ext cx="65087"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1" name="Rectangle 70"/>
          <p:cNvSpPr/>
          <p:nvPr/>
        </p:nvSpPr>
        <p:spPr>
          <a:xfrm>
            <a:off x="6586538" y="4038600"/>
            <a:ext cx="65087"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2" name="Rectangle 71"/>
          <p:cNvSpPr/>
          <p:nvPr/>
        </p:nvSpPr>
        <p:spPr>
          <a:xfrm>
            <a:off x="6583363" y="4232275"/>
            <a:ext cx="65087"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3" name="Rectangle 72"/>
          <p:cNvSpPr/>
          <p:nvPr/>
        </p:nvSpPr>
        <p:spPr>
          <a:xfrm>
            <a:off x="6537325" y="4279900"/>
            <a:ext cx="65088" cy="63500"/>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4" name="Rectangle 73"/>
          <p:cNvSpPr/>
          <p:nvPr/>
        </p:nvSpPr>
        <p:spPr>
          <a:xfrm>
            <a:off x="6508750" y="4357688"/>
            <a:ext cx="65088"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5" name="Rectangle 74"/>
          <p:cNvSpPr/>
          <p:nvPr/>
        </p:nvSpPr>
        <p:spPr>
          <a:xfrm>
            <a:off x="6411913" y="4560888"/>
            <a:ext cx="65087"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6" name="Rectangle 75"/>
          <p:cNvSpPr/>
          <p:nvPr/>
        </p:nvSpPr>
        <p:spPr>
          <a:xfrm>
            <a:off x="6211888" y="4446588"/>
            <a:ext cx="65087"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7" name="Rectangle 76"/>
          <p:cNvSpPr/>
          <p:nvPr/>
        </p:nvSpPr>
        <p:spPr>
          <a:xfrm>
            <a:off x="6154738" y="4321175"/>
            <a:ext cx="65087"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8" name="Rectangle 77"/>
          <p:cNvSpPr/>
          <p:nvPr/>
        </p:nvSpPr>
        <p:spPr>
          <a:xfrm>
            <a:off x="5991225" y="4189413"/>
            <a:ext cx="65088" cy="63500"/>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79" name="Rectangle 78"/>
          <p:cNvSpPr/>
          <p:nvPr/>
        </p:nvSpPr>
        <p:spPr>
          <a:xfrm>
            <a:off x="6254750" y="4083050"/>
            <a:ext cx="65088"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0" name="Rectangle 79"/>
          <p:cNvSpPr/>
          <p:nvPr/>
        </p:nvSpPr>
        <p:spPr>
          <a:xfrm>
            <a:off x="6251575" y="4206875"/>
            <a:ext cx="65088"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1" name="Rectangle 80"/>
          <p:cNvSpPr/>
          <p:nvPr/>
        </p:nvSpPr>
        <p:spPr>
          <a:xfrm>
            <a:off x="6265863" y="4143375"/>
            <a:ext cx="65087"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2" name="Rectangle 81"/>
          <p:cNvSpPr/>
          <p:nvPr/>
        </p:nvSpPr>
        <p:spPr>
          <a:xfrm>
            <a:off x="5719763" y="4521200"/>
            <a:ext cx="65087"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3" name="Rectangle 82"/>
          <p:cNvSpPr/>
          <p:nvPr/>
        </p:nvSpPr>
        <p:spPr>
          <a:xfrm>
            <a:off x="6026150" y="4600575"/>
            <a:ext cx="65088" cy="65088"/>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4" name="Rectangle 83"/>
          <p:cNvSpPr/>
          <p:nvPr/>
        </p:nvSpPr>
        <p:spPr>
          <a:xfrm>
            <a:off x="6030913" y="4694238"/>
            <a:ext cx="65087" cy="63500"/>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5" name="Rectangle 84"/>
          <p:cNvSpPr/>
          <p:nvPr/>
        </p:nvSpPr>
        <p:spPr>
          <a:xfrm>
            <a:off x="5591175" y="4697413"/>
            <a:ext cx="65088"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6" name="Rectangle 85"/>
          <p:cNvSpPr/>
          <p:nvPr/>
        </p:nvSpPr>
        <p:spPr>
          <a:xfrm>
            <a:off x="5580063" y="4786313"/>
            <a:ext cx="65087" cy="65087"/>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7" name="Rectangle 86"/>
          <p:cNvSpPr/>
          <p:nvPr/>
        </p:nvSpPr>
        <p:spPr>
          <a:xfrm>
            <a:off x="5656263" y="4837113"/>
            <a:ext cx="65087" cy="63500"/>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8" name="Oval 87"/>
          <p:cNvSpPr/>
          <p:nvPr/>
        </p:nvSpPr>
        <p:spPr>
          <a:xfrm>
            <a:off x="5788025" y="4378325"/>
            <a:ext cx="65088" cy="65088"/>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89" name="Oval 88"/>
          <p:cNvSpPr/>
          <p:nvPr/>
        </p:nvSpPr>
        <p:spPr>
          <a:xfrm>
            <a:off x="5894388" y="4703763"/>
            <a:ext cx="65087" cy="65087"/>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0" name="Oval 89"/>
          <p:cNvSpPr/>
          <p:nvPr/>
        </p:nvSpPr>
        <p:spPr>
          <a:xfrm>
            <a:off x="6662738" y="4279900"/>
            <a:ext cx="65087" cy="635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1" name="Oval 90"/>
          <p:cNvSpPr/>
          <p:nvPr/>
        </p:nvSpPr>
        <p:spPr>
          <a:xfrm>
            <a:off x="6559550" y="3954463"/>
            <a:ext cx="63500" cy="635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2" name="Oval 91"/>
          <p:cNvSpPr/>
          <p:nvPr/>
        </p:nvSpPr>
        <p:spPr>
          <a:xfrm>
            <a:off x="7119938" y="3832225"/>
            <a:ext cx="65087" cy="65088"/>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3" name="Oval 92"/>
          <p:cNvSpPr/>
          <p:nvPr/>
        </p:nvSpPr>
        <p:spPr>
          <a:xfrm>
            <a:off x="7497763" y="3932238"/>
            <a:ext cx="65087" cy="65087"/>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4" name="Oval 93"/>
          <p:cNvSpPr/>
          <p:nvPr/>
        </p:nvSpPr>
        <p:spPr>
          <a:xfrm>
            <a:off x="7327900" y="3324225"/>
            <a:ext cx="63500" cy="65088"/>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5" name="Oval 94"/>
          <p:cNvSpPr/>
          <p:nvPr/>
        </p:nvSpPr>
        <p:spPr>
          <a:xfrm>
            <a:off x="7643813" y="3221038"/>
            <a:ext cx="65087" cy="65087"/>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6" name="Oval 95"/>
          <p:cNvSpPr/>
          <p:nvPr/>
        </p:nvSpPr>
        <p:spPr>
          <a:xfrm>
            <a:off x="7954963" y="3065463"/>
            <a:ext cx="65087" cy="635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7" name="Oval 96"/>
          <p:cNvSpPr/>
          <p:nvPr/>
        </p:nvSpPr>
        <p:spPr>
          <a:xfrm>
            <a:off x="7799388" y="2565400"/>
            <a:ext cx="65087" cy="635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8" name="Oval 97"/>
          <p:cNvSpPr/>
          <p:nvPr/>
        </p:nvSpPr>
        <p:spPr>
          <a:xfrm>
            <a:off x="8486775" y="2646363"/>
            <a:ext cx="65088" cy="65087"/>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99" name="Oval 98"/>
          <p:cNvSpPr/>
          <p:nvPr/>
        </p:nvSpPr>
        <p:spPr>
          <a:xfrm>
            <a:off x="8566150" y="2725738"/>
            <a:ext cx="65088" cy="635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grpSp>
        <p:nvGrpSpPr>
          <p:cNvPr id="100" name="Group 98"/>
          <p:cNvGrpSpPr>
            <a:grpSpLocks/>
          </p:cNvGrpSpPr>
          <p:nvPr/>
        </p:nvGrpSpPr>
        <p:grpSpPr bwMode="auto">
          <a:xfrm>
            <a:off x="7454900" y="1895475"/>
            <a:ext cx="360363" cy="65088"/>
            <a:chOff x="6429388" y="2536434"/>
            <a:chExt cx="360000" cy="64800"/>
          </a:xfrm>
        </p:grpSpPr>
        <p:sp>
          <p:nvSpPr>
            <p:cNvPr id="101" name="Oval 100"/>
            <p:cNvSpPr/>
            <p:nvPr/>
          </p:nvSpPr>
          <p:spPr>
            <a:xfrm>
              <a:off x="6443662" y="2536434"/>
              <a:ext cx="65021" cy="648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102" name="Oval 101"/>
            <p:cNvSpPr/>
            <p:nvPr/>
          </p:nvSpPr>
          <p:spPr>
            <a:xfrm>
              <a:off x="6575291" y="2536434"/>
              <a:ext cx="65022" cy="648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103" name="Oval 102"/>
            <p:cNvSpPr/>
            <p:nvPr/>
          </p:nvSpPr>
          <p:spPr>
            <a:xfrm>
              <a:off x="6695819" y="2536434"/>
              <a:ext cx="65022" cy="6480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cxnSp>
          <p:nvCxnSpPr>
            <p:cNvPr id="104" name="Straight Connector 103"/>
            <p:cNvCxnSpPr/>
            <p:nvPr/>
          </p:nvCxnSpPr>
          <p:spPr>
            <a:xfrm>
              <a:off x="6429388" y="2571204"/>
              <a:ext cx="360000"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grpSp>
      <p:grpSp>
        <p:nvGrpSpPr>
          <p:cNvPr id="105" name="Group 103"/>
          <p:cNvGrpSpPr>
            <a:grpSpLocks/>
          </p:cNvGrpSpPr>
          <p:nvPr/>
        </p:nvGrpSpPr>
        <p:grpSpPr bwMode="auto">
          <a:xfrm>
            <a:off x="7454900" y="2063750"/>
            <a:ext cx="360363" cy="68263"/>
            <a:chOff x="6429388" y="2646713"/>
            <a:chExt cx="360000" cy="68331"/>
          </a:xfrm>
        </p:grpSpPr>
        <p:sp>
          <p:nvSpPr>
            <p:cNvPr id="106" name="Rectangle 105"/>
            <p:cNvSpPr/>
            <p:nvPr/>
          </p:nvSpPr>
          <p:spPr>
            <a:xfrm>
              <a:off x="6446833" y="2646713"/>
              <a:ext cx="65021" cy="65153"/>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107" name="Rectangle 106"/>
            <p:cNvSpPr/>
            <p:nvPr/>
          </p:nvSpPr>
          <p:spPr>
            <a:xfrm>
              <a:off x="6575291" y="2649891"/>
              <a:ext cx="65022" cy="65153"/>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108" name="Rectangle 107"/>
            <p:cNvSpPr/>
            <p:nvPr/>
          </p:nvSpPr>
          <p:spPr>
            <a:xfrm>
              <a:off x="6705335" y="2646713"/>
              <a:ext cx="63436" cy="65153"/>
            </a:xfrm>
            <a:prstGeom prst="rect">
              <a:avLst/>
            </a:prstGeom>
            <a:noFill/>
            <a:ln w="12700">
              <a:solidFill>
                <a:srgbClr val="A719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cxnSp>
          <p:nvCxnSpPr>
            <p:cNvPr id="109" name="Straight Connector 108"/>
            <p:cNvCxnSpPr/>
            <p:nvPr/>
          </p:nvCxnSpPr>
          <p:spPr>
            <a:xfrm>
              <a:off x="6429388" y="2680084"/>
              <a:ext cx="360000" cy="0"/>
            </a:xfrm>
            <a:prstGeom prst="line">
              <a:avLst/>
            </a:prstGeom>
            <a:ln w="19050">
              <a:solidFill>
                <a:srgbClr val="A71930"/>
              </a:solidFill>
              <a:prstDash val="sysDash"/>
            </a:ln>
          </p:spPr>
          <p:style>
            <a:lnRef idx="1">
              <a:schemeClr val="accent1"/>
            </a:lnRef>
            <a:fillRef idx="0">
              <a:schemeClr val="accent1"/>
            </a:fillRef>
            <a:effectRef idx="0">
              <a:schemeClr val="accent1"/>
            </a:effectRef>
            <a:fontRef idx="minor">
              <a:schemeClr val="tx1"/>
            </a:fontRef>
          </p:style>
        </p:cxnSp>
      </p:grpSp>
      <p:sp>
        <p:nvSpPr>
          <p:cNvPr id="110" name="Text Box 22"/>
          <p:cNvSpPr txBox="1">
            <a:spLocks noChangeArrowheads="1"/>
          </p:cNvSpPr>
          <p:nvPr/>
        </p:nvSpPr>
        <p:spPr bwMode="auto">
          <a:xfrm>
            <a:off x="5789613" y="1849438"/>
            <a:ext cx="1525587" cy="369332"/>
          </a:xfrm>
          <a:prstGeom prst="rect">
            <a:avLst/>
          </a:prstGeom>
          <a:noFill/>
          <a:ln w="9525">
            <a:noFill/>
            <a:miter lim="800000"/>
            <a:headEnd/>
            <a:tailEnd/>
          </a:ln>
        </p:spPr>
        <p:txBody>
          <a:bodyPr lIns="0" tIns="0" rIns="0" bIns="0">
            <a:spAutoFit/>
          </a:bodyPr>
          <a:lstStyle/>
          <a:p>
            <a:r>
              <a:rPr lang="lt-LT" sz="1200" b="1" dirty="0">
                <a:solidFill>
                  <a:srgbClr val="55565A"/>
                </a:solidFill>
                <a:latin typeface="Frutiger LT Com 55 Roman"/>
              </a:rPr>
              <a:t>Treprostinilio skyrimo būdas</a:t>
            </a:r>
          </a:p>
        </p:txBody>
      </p:sp>
      <p:sp>
        <p:nvSpPr>
          <p:cNvPr id="111" name="Text Box 22"/>
          <p:cNvSpPr txBox="1">
            <a:spLocks noChangeArrowheads="1"/>
          </p:cNvSpPr>
          <p:nvPr/>
        </p:nvSpPr>
        <p:spPr bwMode="auto">
          <a:xfrm>
            <a:off x="7870825" y="1857375"/>
            <a:ext cx="230188" cy="307777"/>
          </a:xfrm>
          <a:prstGeom prst="rect">
            <a:avLst/>
          </a:prstGeom>
          <a:noFill/>
          <a:ln w="9525">
            <a:noFill/>
            <a:miter lim="800000"/>
            <a:headEnd/>
            <a:tailEnd/>
          </a:ln>
        </p:spPr>
        <p:txBody>
          <a:bodyPr lIns="0" tIns="0" rIns="0" bIns="0">
            <a:spAutoFit/>
          </a:bodyPr>
          <a:lstStyle/>
          <a:p>
            <a:r>
              <a:rPr lang="lt-LT" sz="1000" b="1" dirty="0" err="1">
                <a:solidFill>
                  <a:srgbClr val="55565A"/>
                </a:solidFill>
                <a:latin typeface="Frutiger LT Com 55 Roman"/>
              </a:rPr>
              <a:t>i.v</a:t>
            </a:r>
            <a:r>
              <a:rPr lang="lt-LT" sz="1000" b="1" dirty="0">
                <a:solidFill>
                  <a:srgbClr val="55565A"/>
                </a:solidFill>
                <a:latin typeface="Frutiger LT Com 55 Roman"/>
              </a:rPr>
              <a:t>.</a:t>
            </a:r>
          </a:p>
          <a:p>
            <a:r>
              <a:rPr lang="lt-LT" sz="1000" b="1" dirty="0" err="1">
                <a:solidFill>
                  <a:srgbClr val="55565A"/>
                </a:solidFill>
                <a:latin typeface="Frutiger LT Com 55 Roman"/>
              </a:rPr>
              <a:t>s.c</a:t>
            </a:r>
            <a:r>
              <a:rPr lang="lt-LT" sz="1000" b="1" dirty="0">
                <a:solidFill>
                  <a:srgbClr val="55565A"/>
                </a:solidFill>
                <a:latin typeface="Frutiger LT Com 55 Roman"/>
              </a:rPr>
              <a:t>.</a:t>
            </a:r>
          </a:p>
        </p:txBody>
      </p:sp>
      <p:sp>
        <p:nvSpPr>
          <p:cNvPr id="112" name="Text Box 22"/>
          <p:cNvSpPr txBox="1">
            <a:spLocks noChangeArrowheads="1"/>
          </p:cNvSpPr>
          <p:nvPr/>
        </p:nvSpPr>
        <p:spPr bwMode="auto">
          <a:xfrm>
            <a:off x="5405438" y="2968625"/>
            <a:ext cx="357187" cy="161925"/>
          </a:xfrm>
          <a:prstGeom prst="rect">
            <a:avLst/>
          </a:prstGeom>
          <a:noFill/>
          <a:ln w="9525">
            <a:noFill/>
            <a:miter lim="800000"/>
            <a:headEnd/>
            <a:tailEnd/>
          </a:ln>
        </p:spPr>
        <p:txBody>
          <a:bodyPr lIns="0" tIns="0" rIns="0" bIns="0">
            <a:spAutoFit/>
          </a:bodyPr>
          <a:lstStyle/>
          <a:p>
            <a:pPr>
              <a:defRPr/>
            </a:pPr>
            <a:r>
              <a:rPr lang="lt-LT" sz="1050">
                <a:solidFill>
                  <a:srgbClr val="55565A"/>
                </a:solidFill>
                <a:latin typeface="Frutiger LT Com 55 Roman" pitchFamily="34" charset="0"/>
              </a:rPr>
              <a:t>n = 47</a:t>
            </a:r>
          </a:p>
        </p:txBody>
      </p:sp>
      <p:sp>
        <p:nvSpPr>
          <p:cNvPr id="113" name="Text Box 22"/>
          <p:cNvSpPr txBox="1">
            <a:spLocks noChangeArrowheads="1"/>
          </p:cNvSpPr>
          <p:nvPr/>
        </p:nvSpPr>
        <p:spPr bwMode="auto">
          <a:xfrm>
            <a:off x="8599488" y="5165725"/>
            <a:ext cx="258762" cy="152400"/>
          </a:xfrm>
          <a:prstGeom prst="rect">
            <a:avLst/>
          </a:prstGeom>
          <a:noFill/>
          <a:ln w="9525">
            <a:noFill/>
            <a:miter lim="800000"/>
            <a:headEnd/>
            <a:tailEnd/>
          </a:ln>
        </p:spPr>
        <p:txBody>
          <a:bodyPr lIns="0" tIns="0" rIns="0" bIns="0">
            <a:spAutoFit/>
          </a:bodyPr>
          <a:lstStyle/>
          <a:p>
            <a:pPr algn="ctr"/>
            <a:r>
              <a:rPr lang="lt-LT" sz="1000">
                <a:solidFill>
                  <a:srgbClr val="55565A"/>
                </a:solidFill>
                <a:latin typeface="Frutiger LT Com 55 Roman"/>
              </a:rPr>
              <a:t>130</a:t>
            </a:r>
          </a:p>
        </p:txBody>
      </p:sp>
      <p:sp>
        <p:nvSpPr>
          <p:cNvPr id="114" name="Line 12"/>
          <p:cNvSpPr>
            <a:spLocks noChangeShapeType="1"/>
          </p:cNvSpPr>
          <p:nvPr/>
        </p:nvSpPr>
        <p:spPr bwMode="auto">
          <a:xfrm flipH="1">
            <a:off x="5232400" y="2371725"/>
            <a:ext cx="34925" cy="0"/>
          </a:xfrm>
          <a:prstGeom prst="line">
            <a:avLst/>
          </a:prstGeom>
          <a:noFill/>
          <a:ln w="12700">
            <a:solidFill>
              <a:schemeClr val="tx1"/>
            </a:solidFill>
            <a:round/>
            <a:headEnd/>
            <a:tailEnd/>
          </a:ln>
        </p:spPr>
        <p:txBody>
          <a:bodyPr wrap="none" lIns="0" rIns="0" anchor="ctr"/>
          <a:lstStyle/>
          <a:p>
            <a:endParaRPr lang="en-GB">
              <a:solidFill>
                <a:srgbClr val="55565A"/>
              </a:solidFill>
            </a:endParaRPr>
          </a:p>
        </p:txBody>
      </p:sp>
      <p:sp>
        <p:nvSpPr>
          <p:cNvPr id="115" name="TextBox 114"/>
          <p:cNvSpPr txBox="1"/>
          <p:nvPr/>
        </p:nvSpPr>
        <p:spPr>
          <a:xfrm>
            <a:off x="673128" y="5877272"/>
            <a:ext cx="7355255" cy="433531"/>
          </a:xfrm>
          <a:prstGeom prst="rect">
            <a:avLst/>
          </a:prstGeom>
          <a:solidFill>
            <a:sysClr val="window" lastClr="FFFFFF"/>
          </a:solidFill>
        </p:spPr>
        <p:txBody>
          <a:bodyPr wrap="square" lIns="0" tIns="0" rIns="0" bIns="0" rtlCol="0">
            <a:noAutofit/>
          </a:bodyPr>
          <a:lstStyle/>
          <a:p>
            <a:r>
              <a:rPr lang="lt-LT" sz="800" dirty="0">
                <a:solidFill>
                  <a:srgbClr val="55565A"/>
                </a:solidFill>
                <a:latin typeface="Frutiger LT Com 55 Roman"/>
              </a:rPr>
              <a:t>PAH = plaučių hipertenzija; </a:t>
            </a:r>
          </a:p>
          <a:p>
            <a:endParaRPr lang="de-DE" sz="800" dirty="0">
              <a:solidFill>
                <a:srgbClr val="55565A"/>
              </a:solidFill>
              <a:latin typeface="Frutiger LT Com 55 Roman"/>
            </a:endParaRPr>
          </a:p>
          <a:p>
            <a:r>
              <a:rPr lang="lt-LT" sz="800" dirty="0" err="1">
                <a:solidFill>
                  <a:srgbClr val="55565A"/>
                </a:solidFill>
                <a:latin typeface="Frutiger LT Com 55 Roman"/>
              </a:rPr>
              <a:t>McSwain</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J </a:t>
            </a:r>
            <a:r>
              <a:rPr lang="lt-LT" sz="800" dirty="0" err="1">
                <a:solidFill>
                  <a:srgbClr val="55565A"/>
                </a:solidFill>
                <a:latin typeface="Frutiger LT Com 55 Roman"/>
              </a:rPr>
              <a:t>Clin</a:t>
            </a:r>
            <a:r>
              <a:rPr lang="lt-LT" sz="800" dirty="0">
                <a:solidFill>
                  <a:srgbClr val="55565A"/>
                </a:solidFill>
                <a:latin typeface="Frutiger LT Com 55 Roman"/>
              </a:rPr>
              <a:t> </a:t>
            </a:r>
            <a:r>
              <a:rPr lang="lt-LT" sz="800" dirty="0" err="1">
                <a:solidFill>
                  <a:srgbClr val="55565A"/>
                </a:solidFill>
                <a:latin typeface="Frutiger LT Com 55 Roman"/>
              </a:rPr>
              <a:t>Pharmacol</a:t>
            </a:r>
            <a:r>
              <a:rPr lang="lt-LT" sz="800" dirty="0">
                <a:solidFill>
                  <a:srgbClr val="55565A"/>
                </a:solidFill>
                <a:latin typeface="Frutiger LT Com 55 Roman"/>
              </a:rPr>
              <a:t>. 2008;48:19-25</a:t>
            </a:r>
          </a:p>
          <a:p>
            <a:endParaRPr lang="de-DE" sz="800" dirty="0">
              <a:solidFill>
                <a:srgbClr val="55565A"/>
              </a:solidFill>
              <a:latin typeface="Frutiger LT Com 55 Roman"/>
            </a:endParaRPr>
          </a:p>
          <a:p>
            <a:endParaRPr lang="de-DE" sz="800" dirty="0">
              <a:solidFill>
                <a:srgbClr val="55565A"/>
              </a:solidFill>
              <a:latin typeface="Frutiger LT Com 55 Roman"/>
            </a:endParaRPr>
          </a:p>
        </p:txBody>
      </p:sp>
    </p:spTree>
    <p:extLst>
      <p:ext uri="{BB962C8B-B14F-4D97-AF65-F5344CB8AC3E}">
        <p14:creationId xmlns:p14="http://schemas.microsoft.com/office/powerpoint/2010/main" val="20170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sz="3000" dirty="0"/>
              <a:t>Pagrindinės šio mokymų modulio dalys</a:t>
            </a:r>
          </a:p>
        </p:txBody>
      </p:sp>
      <p:sp>
        <p:nvSpPr>
          <p:cNvPr id="3" name="Inhaltsplatzhalter 2"/>
          <p:cNvSpPr>
            <a:spLocks noGrp="1"/>
          </p:cNvSpPr>
          <p:nvPr>
            <p:ph idx="1"/>
          </p:nvPr>
        </p:nvSpPr>
        <p:spPr>
          <a:xfrm>
            <a:off x="539552" y="1556792"/>
            <a:ext cx="8136904" cy="4637112"/>
          </a:xfrm>
        </p:spPr>
        <p:txBody>
          <a:bodyPr>
            <a:normAutofit/>
          </a:bodyPr>
          <a:lstStyle/>
          <a:p>
            <a:pPr marL="361950" indent="-361950">
              <a:buClr>
                <a:srgbClr val="D00A2D"/>
              </a:buClr>
              <a:buFont typeface="Arial" panose="020B0604020202020204" pitchFamily="34" charset="0"/>
              <a:buChar char="•"/>
            </a:pPr>
            <a:r>
              <a:rPr lang="lt-LT" sz="2200" dirty="0"/>
              <a:t>KSKI rizikos pagrindai</a:t>
            </a:r>
          </a:p>
          <a:p>
            <a:pPr marL="361950" indent="-361950">
              <a:buClr>
                <a:srgbClr val="D00A2D"/>
              </a:buClr>
              <a:buFont typeface="Arial" panose="020B0604020202020204" pitchFamily="34" charset="0"/>
              <a:buChar char="•"/>
            </a:pPr>
            <a:r>
              <a:rPr lang="lt-LT" sz="2200" dirty="0"/>
              <a:t>Praktiniai KSKI mažinimo metodai</a:t>
            </a:r>
          </a:p>
          <a:p>
            <a:pPr marL="361950" indent="-361950">
              <a:buClr>
                <a:srgbClr val="D00A2D"/>
              </a:buClr>
              <a:buFont typeface="Arial" panose="020B0604020202020204" pitchFamily="34" charset="0"/>
              <a:buChar char="•"/>
            </a:pPr>
            <a:r>
              <a:rPr lang="lt-LT" sz="2200" dirty="0"/>
              <a:t>Tre</a:t>
            </a:r>
            <a:r>
              <a:rPr lang="en-US" sz="2200" dirty="0" err="1"/>
              <a:t>suvi</a:t>
            </a:r>
            <a:r>
              <a:rPr lang="en-US" sz="2200" dirty="0"/>
              <a:t> PCS – </a:t>
            </a:r>
            <a:r>
              <a:rPr lang="en-US" sz="2200" dirty="0" err="1"/>
              <a:t>Tresprostinilio</a:t>
            </a:r>
            <a:r>
              <a:rPr lang="en-US" sz="2200" dirty="0"/>
              <a:t> </a:t>
            </a:r>
            <a:r>
              <a:rPr lang="en-US" sz="2200" dirty="0" err="1"/>
              <a:t>vartojimas</a:t>
            </a:r>
            <a:r>
              <a:rPr lang="en-US" sz="2200" dirty="0"/>
              <a:t> į </a:t>
            </a:r>
            <a:r>
              <a:rPr lang="en-US" sz="2200" dirty="0" err="1"/>
              <a:t>veną</a:t>
            </a:r>
            <a:endParaRPr lang="lt-LT" sz="2200" dirty="0"/>
          </a:p>
          <a:p>
            <a:pPr marL="361950" indent="-361950">
              <a:buClr>
                <a:srgbClr val="D00A2D"/>
              </a:buClr>
              <a:buFont typeface="Arial" panose="020B0604020202020204" pitchFamily="34" charset="0"/>
              <a:buChar char="•"/>
            </a:pPr>
            <a:r>
              <a:rPr lang="lt-LT" sz="2200" dirty="0"/>
              <a:t>Įtariamų KSKI, dozavimo klaidų, pompos ir (arba) infuzijos vamzdelio gedimų nustatymas ir pranešimas  </a:t>
            </a:r>
          </a:p>
          <a:p>
            <a:pPr marL="361950" indent="-361950">
              <a:buClr>
                <a:srgbClr val="D00A2D"/>
              </a:buClr>
              <a:buFont typeface="Arial" panose="020B0604020202020204" pitchFamily="34" charset="0"/>
              <a:buChar char="•"/>
            </a:pPr>
            <a:r>
              <a:rPr lang="lt-LT" sz="2200" dirty="0"/>
              <a:t>Perėjimas nuo treprostinilio </a:t>
            </a:r>
            <a:r>
              <a:rPr lang="en-US" sz="2200" dirty="0" err="1"/>
              <a:t>vartojimo</a:t>
            </a:r>
            <a:r>
              <a:rPr lang="en-US" sz="2200" dirty="0"/>
              <a:t> </a:t>
            </a:r>
            <a:r>
              <a:rPr lang="en-US" sz="2200" dirty="0" err="1"/>
              <a:t>po</a:t>
            </a:r>
            <a:r>
              <a:rPr lang="en-US" sz="2200" dirty="0"/>
              <a:t> </a:t>
            </a:r>
            <a:r>
              <a:rPr lang="en-US" sz="2200" dirty="0" err="1"/>
              <a:t>oda</a:t>
            </a:r>
            <a:r>
              <a:rPr lang="en-US" sz="2200" dirty="0"/>
              <a:t> </a:t>
            </a:r>
            <a:r>
              <a:rPr lang="en-US" sz="2200" dirty="0" err="1"/>
              <a:t>prie</a:t>
            </a:r>
            <a:r>
              <a:rPr lang="en-US" sz="2200" dirty="0"/>
              <a:t> </a:t>
            </a:r>
            <a:r>
              <a:rPr lang="en-US" sz="2200" dirty="0" err="1"/>
              <a:t>vartojimo</a:t>
            </a:r>
            <a:r>
              <a:rPr lang="en-US" sz="2200" dirty="0"/>
              <a:t> į </a:t>
            </a:r>
            <a:r>
              <a:rPr lang="en-US" sz="2200" dirty="0" err="1"/>
              <a:t>veną</a:t>
            </a:r>
            <a:endParaRPr lang="lt-LT" sz="2200" dirty="0"/>
          </a:p>
          <a:p>
            <a:pPr marL="361950" indent="-361950">
              <a:buClr>
                <a:srgbClr val="D00A2D"/>
              </a:buClr>
              <a:buFont typeface="Arial" panose="020B0604020202020204" pitchFamily="34" charset="0"/>
              <a:buChar char="•"/>
            </a:pPr>
            <a:r>
              <a:rPr lang="lt-LT" sz="2200" dirty="0"/>
              <a:t>Santrauka</a:t>
            </a:r>
          </a:p>
          <a:p>
            <a:pPr marL="361950" indent="-361950">
              <a:buClr>
                <a:srgbClr val="D00A2D"/>
              </a:buClr>
              <a:buFont typeface="Arial" panose="020B0604020202020204" pitchFamily="34" charset="0"/>
              <a:buChar char="•"/>
            </a:pPr>
            <a:r>
              <a:rPr lang="en-US" sz="2200" dirty="0" err="1"/>
              <a:t>Siūloma</a:t>
            </a:r>
            <a:r>
              <a:rPr lang="en-US" sz="2200" dirty="0"/>
              <a:t> l</a:t>
            </a:r>
            <a:r>
              <a:rPr lang="lt-LT" sz="2200" dirty="0"/>
              <a:t>iteratūra </a:t>
            </a:r>
          </a:p>
          <a:p>
            <a:pPr marL="361950" indent="-361950">
              <a:buClr>
                <a:srgbClr val="D00A2D"/>
              </a:buClr>
              <a:buFont typeface="Arial" panose="020B0604020202020204" pitchFamily="34" charset="0"/>
              <a:buChar char="•"/>
            </a:pPr>
            <a:endParaRPr lang="de-AT" sz="2200" dirty="0"/>
          </a:p>
          <a:p>
            <a:pPr marL="361950" indent="-361950">
              <a:buClr>
                <a:srgbClr val="D00A2D"/>
              </a:buClr>
            </a:pPr>
            <a:endParaRPr lang="pl-PL" sz="2200" dirty="0"/>
          </a:p>
        </p:txBody>
      </p:sp>
      <p:sp>
        <p:nvSpPr>
          <p:cNvPr id="2" name="Rechteck 1"/>
          <p:cNvSpPr/>
          <p:nvPr/>
        </p:nvSpPr>
        <p:spPr>
          <a:xfrm>
            <a:off x="1187624" y="5229200"/>
            <a:ext cx="5400600" cy="307777"/>
          </a:xfrm>
          <a:prstGeom prst="rect">
            <a:avLst/>
          </a:prstGeom>
        </p:spPr>
        <p:txBody>
          <a:bodyPr wrap="square">
            <a:spAutoFit/>
          </a:bodyPr>
          <a:lstStyle/>
          <a:p>
            <a:r>
              <a:rPr lang="lt-LT" sz="1400" dirty="0">
                <a:solidFill>
                  <a:srgbClr val="55565A"/>
                </a:solidFill>
                <a:latin typeface="Frutiger LT Com 55 Roman"/>
              </a:rPr>
              <a:t>KSKI = su kateteriu susijusi kraujotakos infekcija </a:t>
            </a:r>
          </a:p>
        </p:txBody>
      </p:sp>
    </p:spTree>
    <p:extLst>
      <p:ext uri="{BB962C8B-B14F-4D97-AF65-F5344CB8AC3E}">
        <p14:creationId xmlns:p14="http://schemas.microsoft.com/office/powerpoint/2010/main" val="2931978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7504" y="274638"/>
            <a:ext cx="8856984" cy="1143000"/>
          </a:xfrm>
        </p:spPr>
        <p:txBody>
          <a:bodyPr/>
          <a:lstStyle/>
          <a:p>
            <a:r>
              <a:rPr lang="en-US" dirty="0"/>
              <a:t>Po </a:t>
            </a:r>
            <a:r>
              <a:rPr lang="en-US" dirty="0" err="1"/>
              <a:t>oda</a:t>
            </a:r>
            <a:r>
              <a:rPr lang="en-US" dirty="0"/>
              <a:t> ir į </a:t>
            </a:r>
            <a:r>
              <a:rPr lang="en-US" dirty="0" err="1"/>
              <a:t>veną</a:t>
            </a:r>
            <a:r>
              <a:rPr lang="en-US" dirty="0"/>
              <a:t> </a:t>
            </a:r>
            <a:r>
              <a:rPr lang="en-US" dirty="0" err="1"/>
              <a:t>vartojamo</a:t>
            </a:r>
            <a:r>
              <a:rPr lang="lt-LT" dirty="0"/>
              <a:t> treprostinilio biologinis ekvivalentiškumas</a:t>
            </a:r>
          </a:p>
        </p:txBody>
      </p:sp>
      <p:sp>
        <p:nvSpPr>
          <p:cNvPr id="3" name="Inhaltsplatzhalter 2"/>
          <p:cNvSpPr>
            <a:spLocks noGrp="1"/>
          </p:cNvSpPr>
          <p:nvPr>
            <p:ph idx="1"/>
          </p:nvPr>
        </p:nvSpPr>
        <p:spPr>
          <a:xfrm>
            <a:off x="611560" y="1417638"/>
            <a:ext cx="8136904" cy="859234"/>
          </a:xfrm>
        </p:spPr>
        <p:txBody>
          <a:bodyPr>
            <a:noAutofit/>
          </a:bodyPr>
          <a:lstStyle/>
          <a:p>
            <a:pPr marL="266700" indent="-266700">
              <a:buClr>
                <a:srgbClr val="D00A2D"/>
              </a:buClr>
              <a:buFont typeface="Arial" panose="020B0604020202020204" pitchFamily="34" charset="0"/>
              <a:buChar char="•"/>
            </a:pPr>
            <a:r>
              <a:rPr lang="lt-LT" sz="1800" dirty="0"/>
              <a:t>Treprostinilio koncentracija plazmoje </a:t>
            </a:r>
            <a:r>
              <a:rPr lang="en-US" sz="1800" dirty="0" err="1"/>
              <a:t>praėjus</a:t>
            </a:r>
            <a:r>
              <a:rPr lang="lt-LT" sz="1800" dirty="0"/>
              <a:t> 72 valand</a:t>
            </a:r>
            <a:r>
              <a:rPr lang="en-US" sz="1800" dirty="0"/>
              <a:t>oms</a:t>
            </a:r>
            <a:r>
              <a:rPr lang="lt-LT" sz="1800" dirty="0"/>
              <a:t> po </a:t>
            </a:r>
            <a:r>
              <a:rPr lang="en-US" sz="1800" dirty="0" err="1"/>
              <a:t>vartojimo</a:t>
            </a:r>
            <a:r>
              <a:rPr lang="en-US" sz="1800" dirty="0"/>
              <a:t> </a:t>
            </a:r>
            <a:r>
              <a:rPr lang="en-US" sz="1800" dirty="0" err="1"/>
              <a:t>po</a:t>
            </a:r>
            <a:r>
              <a:rPr lang="en-US" sz="1800" dirty="0"/>
              <a:t> </a:t>
            </a:r>
            <a:r>
              <a:rPr lang="en-US" sz="1800" dirty="0" err="1"/>
              <a:t>oda</a:t>
            </a:r>
            <a:r>
              <a:rPr lang="en-US" sz="1800" dirty="0"/>
              <a:t> </a:t>
            </a:r>
            <a:r>
              <a:rPr lang="lt-LT" sz="1800" dirty="0"/>
              <a:t> arba </a:t>
            </a:r>
            <a:r>
              <a:rPr lang="en-US" sz="1800" dirty="0"/>
              <a:t>į </a:t>
            </a:r>
            <a:r>
              <a:rPr lang="en-US" sz="1800" dirty="0" err="1"/>
              <a:t>veną</a:t>
            </a:r>
            <a:r>
              <a:rPr lang="lt-LT" sz="1800" dirty="0"/>
              <a:t> dozės</a:t>
            </a:r>
            <a:r>
              <a:rPr lang="lt-LT" sz="1800" baseline="30000" dirty="0"/>
              <a:t>1</a:t>
            </a:r>
          </a:p>
        </p:txBody>
      </p:sp>
      <p:sp>
        <p:nvSpPr>
          <p:cNvPr id="115" name="TextBox 114"/>
          <p:cNvSpPr txBox="1"/>
          <p:nvPr/>
        </p:nvSpPr>
        <p:spPr>
          <a:xfrm>
            <a:off x="1240619" y="6220189"/>
            <a:ext cx="2939797" cy="425796"/>
          </a:xfrm>
          <a:prstGeom prst="rect">
            <a:avLst/>
          </a:prstGeom>
          <a:solidFill>
            <a:sysClr val="window" lastClr="FFFFFF"/>
          </a:solidFill>
        </p:spPr>
        <p:txBody>
          <a:bodyPr wrap="square" lIns="0" tIns="0" rIns="0" bIns="0" rtlCol="0">
            <a:noAutofit/>
          </a:bodyPr>
          <a:lstStyle/>
          <a:p>
            <a:r>
              <a:rPr lang="lt-LT" sz="800" dirty="0" err="1">
                <a:solidFill>
                  <a:srgbClr val="55565A"/>
                </a:solidFill>
                <a:latin typeface="Frutiger LT Com 55 Roman"/>
              </a:rPr>
              <a:t>i.v</a:t>
            </a:r>
            <a:r>
              <a:rPr lang="lt-LT" sz="800" dirty="0">
                <a:solidFill>
                  <a:srgbClr val="55565A"/>
                </a:solidFill>
                <a:latin typeface="Frutiger LT Com 55 Roman"/>
              </a:rPr>
              <a:t>. =  </a:t>
            </a:r>
            <a:r>
              <a:rPr lang="en-US" sz="800" dirty="0">
                <a:solidFill>
                  <a:srgbClr val="55565A"/>
                </a:solidFill>
                <a:latin typeface="Frutiger LT Com 55 Roman"/>
              </a:rPr>
              <a:t>į </a:t>
            </a:r>
            <a:r>
              <a:rPr lang="en-US" sz="800" dirty="0" err="1">
                <a:solidFill>
                  <a:srgbClr val="55565A"/>
                </a:solidFill>
                <a:latin typeface="Frutiger LT Com 55 Roman"/>
              </a:rPr>
              <a:t>veną</a:t>
            </a:r>
            <a:r>
              <a:rPr lang="lt-LT" sz="800" dirty="0">
                <a:solidFill>
                  <a:srgbClr val="55565A"/>
                </a:solidFill>
                <a:latin typeface="Frutiger LT Com 55 Roman"/>
              </a:rPr>
              <a:t>; s.c. = po</a:t>
            </a:r>
            <a:r>
              <a:rPr lang="en-US" sz="800" dirty="0">
                <a:solidFill>
                  <a:srgbClr val="55565A"/>
                </a:solidFill>
                <a:latin typeface="Frutiger LT Com 55 Roman"/>
              </a:rPr>
              <a:t> </a:t>
            </a:r>
            <a:r>
              <a:rPr lang="lt-LT" sz="800" dirty="0">
                <a:solidFill>
                  <a:srgbClr val="55565A"/>
                </a:solidFill>
                <a:latin typeface="Frutiger LT Com 55 Roman"/>
              </a:rPr>
              <a:t>od</a:t>
            </a:r>
            <a:r>
              <a:rPr lang="en-US" sz="800" dirty="0">
                <a:solidFill>
                  <a:srgbClr val="55565A"/>
                </a:solidFill>
                <a:latin typeface="Frutiger LT Com 55 Roman"/>
              </a:rPr>
              <a:t>a</a:t>
            </a:r>
            <a:endParaRPr lang="it-IT" sz="800" dirty="0">
              <a:solidFill>
                <a:srgbClr val="55565A"/>
              </a:solidFill>
              <a:latin typeface="Frutiger LT Com 55 Roman"/>
            </a:endParaRPr>
          </a:p>
          <a:p>
            <a:endParaRPr lang="fr-FR" sz="800" dirty="0">
              <a:solidFill>
                <a:srgbClr val="55565A"/>
              </a:solidFill>
              <a:latin typeface="Frutiger LT Com 55 Roman"/>
            </a:endParaRPr>
          </a:p>
          <a:p>
            <a:r>
              <a:rPr lang="lt-LT" sz="800" dirty="0" err="1">
                <a:solidFill>
                  <a:srgbClr val="55565A"/>
                </a:solidFill>
                <a:latin typeface="Frutiger LT Com 55 Roman"/>
              </a:rPr>
              <a:t>Laliberte</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J </a:t>
            </a:r>
            <a:r>
              <a:rPr lang="lt-LT" sz="800" dirty="0" err="1">
                <a:solidFill>
                  <a:srgbClr val="55565A"/>
                </a:solidFill>
                <a:latin typeface="Frutiger LT Com 55 Roman"/>
              </a:rPr>
              <a:t>Cardiovasc</a:t>
            </a:r>
            <a:r>
              <a:rPr lang="lt-LT" sz="800" dirty="0">
                <a:solidFill>
                  <a:srgbClr val="55565A"/>
                </a:solidFill>
                <a:latin typeface="Frutiger LT Com 55 Roman"/>
              </a:rPr>
              <a:t> </a:t>
            </a:r>
            <a:r>
              <a:rPr lang="lt-LT" sz="800" dirty="0" err="1">
                <a:solidFill>
                  <a:srgbClr val="55565A"/>
                </a:solidFill>
                <a:latin typeface="Frutiger LT Com 55 Roman"/>
              </a:rPr>
              <a:t>Pharmacol</a:t>
            </a:r>
            <a:r>
              <a:rPr lang="lt-LT" sz="800" dirty="0">
                <a:solidFill>
                  <a:srgbClr val="55565A"/>
                </a:solidFill>
                <a:latin typeface="Frutiger LT Com 55 Roman"/>
              </a:rPr>
              <a:t>. 2004;44:209-214</a:t>
            </a:r>
          </a:p>
        </p:txBody>
      </p:sp>
      <p:sp>
        <p:nvSpPr>
          <p:cNvPr id="290" name="Line 12"/>
          <p:cNvSpPr>
            <a:spLocks noChangeShapeType="1"/>
          </p:cNvSpPr>
          <p:nvPr/>
        </p:nvSpPr>
        <p:spPr bwMode="auto">
          <a:xfrm flipH="1">
            <a:off x="2056342" y="5715710"/>
            <a:ext cx="53975" cy="0"/>
          </a:xfrm>
          <a:prstGeom prst="line">
            <a:avLst/>
          </a:prstGeom>
          <a:noFill/>
          <a:ln w="19050">
            <a:solidFill>
              <a:schemeClr val="tx1"/>
            </a:solidFill>
            <a:round/>
            <a:headEnd/>
            <a:tailEnd/>
          </a:ln>
        </p:spPr>
        <p:txBody>
          <a:bodyPr wrap="none" anchor="ctr"/>
          <a:lstStyle/>
          <a:p>
            <a:endParaRPr lang="en-GB">
              <a:solidFill>
                <a:srgbClr val="55565A"/>
              </a:solidFill>
            </a:endParaRPr>
          </a:p>
        </p:txBody>
      </p:sp>
      <p:sp>
        <p:nvSpPr>
          <p:cNvPr id="291" name="Line 12"/>
          <p:cNvSpPr>
            <a:spLocks noChangeShapeType="1"/>
          </p:cNvSpPr>
          <p:nvPr/>
        </p:nvSpPr>
        <p:spPr bwMode="auto">
          <a:xfrm flipH="1">
            <a:off x="2108730" y="5507748"/>
            <a:ext cx="25400"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292" name="Line 12"/>
          <p:cNvSpPr>
            <a:spLocks noChangeShapeType="1"/>
          </p:cNvSpPr>
          <p:nvPr/>
        </p:nvSpPr>
        <p:spPr bwMode="auto">
          <a:xfrm flipH="1">
            <a:off x="2108730" y="5126748"/>
            <a:ext cx="3492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293" name="Line 12"/>
          <p:cNvSpPr>
            <a:spLocks noChangeShapeType="1"/>
          </p:cNvSpPr>
          <p:nvPr/>
        </p:nvSpPr>
        <p:spPr bwMode="auto">
          <a:xfrm flipH="1">
            <a:off x="2105555" y="4987048"/>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294" name="Line 12"/>
          <p:cNvSpPr>
            <a:spLocks noChangeShapeType="1"/>
          </p:cNvSpPr>
          <p:nvPr/>
        </p:nvSpPr>
        <p:spPr bwMode="auto">
          <a:xfrm flipH="1">
            <a:off x="2105555" y="4877510"/>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295" name="Line 12"/>
          <p:cNvSpPr>
            <a:spLocks noChangeShapeType="1"/>
          </p:cNvSpPr>
          <p:nvPr/>
        </p:nvSpPr>
        <p:spPr bwMode="auto">
          <a:xfrm flipH="1">
            <a:off x="2108730" y="4798135"/>
            <a:ext cx="3492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296" name="Line 4"/>
          <p:cNvSpPr>
            <a:spLocks noChangeShapeType="1"/>
          </p:cNvSpPr>
          <p:nvPr/>
        </p:nvSpPr>
        <p:spPr bwMode="auto">
          <a:xfrm>
            <a:off x="2108730" y="2493085"/>
            <a:ext cx="0" cy="3276600"/>
          </a:xfrm>
          <a:prstGeom prst="line">
            <a:avLst/>
          </a:prstGeom>
          <a:noFill/>
          <a:ln w="19050">
            <a:solidFill>
              <a:schemeClr val="tx1"/>
            </a:solidFill>
            <a:round/>
            <a:headEnd/>
            <a:tailEnd/>
          </a:ln>
        </p:spPr>
        <p:txBody>
          <a:bodyPr wrap="none" anchor="ctr"/>
          <a:lstStyle/>
          <a:p>
            <a:endParaRPr lang="en-GB">
              <a:solidFill>
                <a:srgbClr val="55565A"/>
              </a:solidFill>
            </a:endParaRPr>
          </a:p>
        </p:txBody>
      </p:sp>
      <p:sp>
        <p:nvSpPr>
          <p:cNvPr id="297" name="Line 12"/>
          <p:cNvSpPr>
            <a:spLocks noChangeShapeType="1"/>
          </p:cNvSpPr>
          <p:nvPr/>
        </p:nvSpPr>
        <p:spPr bwMode="auto">
          <a:xfrm rot="5400000" flipH="1">
            <a:off x="2121429" y="5677611"/>
            <a:ext cx="730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298" name="Line 12"/>
          <p:cNvSpPr>
            <a:spLocks noChangeShapeType="1"/>
          </p:cNvSpPr>
          <p:nvPr/>
        </p:nvSpPr>
        <p:spPr bwMode="auto">
          <a:xfrm flipH="1">
            <a:off x="2110317" y="5460123"/>
            <a:ext cx="25400"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299" name="Line 12"/>
          <p:cNvSpPr>
            <a:spLocks noChangeShapeType="1"/>
          </p:cNvSpPr>
          <p:nvPr/>
        </p:nvSpPr>
        <p:spPr bwMode="auto">
          <a:xfrm flipH="1">
            <a:off x="2110317" y="5415673"/>
            <a:ext cx="238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0" name="Line 12"/>
          <p:cNvSpPr>
            <a:spLocks noChangeShapeType="1"/>
          </p:cNvSpPr>
          <p:nvPr/>
        </p:nvSpPr>
        <p:spPr bwMode="auto">
          <a:xfrm flipH="1">
            <a:off x="2110317" y="5377573"/>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1" name="Line 12"/>
          <p:cNvSpPr>
            <a:spLocks noChangeShapeType="1"/>
          </p:cNvSpPr>
          <p:nvPr/>
        </p:nvSpPr>
        <p:spPr bwMode="auto">
          <a:xfrm flipH="1">
            <a:off x="2103967" y="4677485"/>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2" name="Line 12"/>
          <p:cNvSpPr>
            <a:spLocks noChangeShapeType="1"/>
          </p:cNvSpPr>
          <p:nvPr/>
        </p:nvSpPr>
        <p:spPr bwMode="auto">
          <a:xfrm flipH="1">
            <a:off x="2100792" y="4629860"/>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3" name="Line 12"/>
          <p:cNvSpPr>
            <a:spLocks noChangeShapeType="1"/>
          </p:cNvSpPr>
          <p:nvPr/>
        </p:nvSpPr>
        <p:spPr bwMode="auto">
          <a:xfrm flipH="1">
            <a:off x="2100792" y="4583823"/>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4" name="Line 12"/>
          <p:cNvSpPr>
            <a:spLocks noChangeShapeType="1"/>
          </p:cNvSpPr>
          <p:nvPr/>
        </p:nvSpPr>
        <p:spPr bwMode="auto">
          <a:xfrm flipH="1">
            <a:off x="2103967" y="4545723"/>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5" name="Line 12"/>
          <p:cNvSpPr>
            <a:spLocks noChangeShapeType="1"/>
          </p:cNvSpPr>
          <p:nvPr/>
        </p:nvSpPr>
        <p:spPr bwMode="auto">
          <a:xfrm flipH="1">
            <a:off x="2107142" y="4729873"/>
            <a:ext cx="3492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6" name="Line 12"/>
          <p:cNvSpPr>
            <a:spLocks noChangeShapeType="1"/>
          </p:cNvSpPr>
          <p:nvPr/>
        </p:nvSpPr>
        <p:spPr bwMode="auto">
          <a:xfrm flipH="1">
            <a:off x="2108730" y="4298073"/>
            <a:ext cx="3492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7" name="Line 12"/>
          <p:cNvSpPr>
            <a:spLocks noChangeShapeType="1"/>
          </p:cNvSpPr>
          <p:nvPr/>
        </p:nvSpPr>
        <p:spPr bwMode="auto">
          <a:xfrm flipH="1">
            <a:off x="2108730" y="4150435"/>
            <a:ext cx="3492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8" name="Line 12"/>
          <p:cNvSpPr>
            <a:spLocks noChangeShapeType="1"/>
          </p:cNvSpPr>
          <p:nvPr/>
        </p:nvSpPr>
        <p:spPr bwMode="auto">
          <a:xfrm flipH="1">
            <a:off x="2108730" y="3844048"/>
            <a:ext cx="3492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09" name="Line 12"/>
          <p:cNvSpPr>
            <a:spLocks noChangeShapeType="1"/>
          </p:cNvSpPr>
          <p:nvPr/>
        </p:nvSpPr>
        <p:spPr bwMode="auto">
          <a:xfrm flipH="1">
            <a:off x="2105555" y="3964698"/>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0" name="Line 12"/>
          <p:cNvSpPr>
            <a:spLocks noChangeShapeType="1"/>
          </p:cNvSpPr>
          <p:nvPr/>
        </p:nvSpPr>
        <p:spPr bwMode="auto">
          <a:xfrm flipH="1">
            <a:off x="2103967" y="3798010"/>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1" name="Line 12"/>
          <p:cNvSpPr>
            <a:spLocks noChangeShapeType="1"/>
          </p:cNvSpPr>
          <p:nvPr/>
        </p:nvSpPr>
        <p:spPr bwMode="auto">
          <a:xfrm flipH="1">
            <a:off x="2103967" y="3894848"/>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2" name="Line 12"/>
          <p:cNvSpPr>
            <a:spLocks noChangeShapeType="1"/>
          </p:cNvSpPr>
          <p:nvPr/>
        </p:nvSpPr>
        <p:spPr bwMode="auto">
          <a:xfrm flipH="1">
            <a:off x="2105555" y="3751973"/>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3" name="Line 12"/>
          <p:cNvSpPr>
            <a:spLocks noChangeShapeType="1"/>
          </p:cNvSpPr>
          <p:nvPr/>
        </p:nvSpPr>
        <p:spPr bwMode="auto">
          <a:xfrm flipH="1">
            <a:off x="2108730" y="4045660"/>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4" name="Line 12"/>
          <p:cNvSpPr>
            <a:spLocks noChangeShapeType="1"/>
          </p:cNvSpPr>
          <p:nvPr/>
        </p:nvSpPr>
        <p:spPr bwMode="auto">
          <a:xfrm flipH="1">
            <a:off x="2108730" y="3467810"/>
            <a:ext cx="3492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5" name="Line 12"/>
          <p:cNvSpPr>
            <a:spLocks noChangeShapeType="1"/>
          </p:cNvSpPr>
          <p:nvPr/>
        </p:nvSpPr>
        <p:spPr bwMode="auto">
          <a:xfrm flipH="1">
            <a:off x="2108730" y="3012198"/>
            <a:ext cx="3492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6" name="Line 12"/>
          <p:cNvSpPr>
            <a:spLocks noChangeShapeType="1"/>
          </p:cNvSpPr>
          <p:nvPr/>
        </p:nvSpPr>
        <p:spPr bwMode="auto">
          <a:xfrm flipH="1">
            <a:off x="2105555" y="3136023"/>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7" name="Line 12"/>
          <p:cNvSpPr>
            <a:spLocks noChangeShapeType="1"/>
          </p:cNvSpPr>
          <p:nvPr/>
        </p:nvSpPr>
        <p:spPr bwMode="auto">
          <a:xfrm flipH="1">
            <a:off x="2103967" y="2969335"/>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8" name="Line 12"/>
          <p:cNvSpPr>
            <a:spLocks noChangeShapeType="1"/>
          </p:cNvSpPr>
          <p:nvPr/>
        </p:nvSpPr>
        <p:spPr bwMode="auto">
          <a:xfrm flipH="1">
            <a:off x="2103967" y="3212223"/>
            <a:ext cx="36513"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19" name="Line 12"/>
          <p:cNvSpPr>
            <a:spLocks noChangeShapeType="1"/>
          </p:cNvSpPr>
          <p:nvPr/>
        </p:nvSpPr>
        <p:spPr bwMode="auto">
          <a:xfrm flipH="1">
            <a:off x="2105555" y="3069348"/>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20" name="Line 12"/>
          <p:cNvSpPr>
            <a:spLocks noChangeShapeType="1"/>
          </p:cNvSpPr>
          <p:nvPr/>
        </p:nvSpPr>
        <p:spPr bwMode="auto">
          <a:xfrm flipH="1">
            <a:off x="2108730" y="3320173"/>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21" name="Line 12"/>
          <p:cNvSpPr>
            <a:spLocks noChangeShapeType="1"/>
          </p:cNvSpPr>
          <p:nvPr/>
        </p:nvSpPr>
        <p:spPr bwMode="auto">
          <a:xfrm flipH="1">
            <a:off x="2105555" y="2918535"/>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22" name="Line 12"/>
          <p:cNvSpPr>
            <a:spLocks noChangeShapeType="1"/>
          </p:cNvSpPr>
          <p:nvPr/>
        </p:nvSpPr>
        <p:spPr bwMode="auto">
          <a:xfrm flipH="1">
            <a:off x="2107142" y="2880435"/>
            <a:ext cx="53975"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23" name="Line 12"/>
          <p:cNvSpPr>
            <a:spLocks noChangeShapeType="1"/>
          </p:cNvSpPr>
          <p:nvPr/>
        </p:nvSpPr>
        <p:spPr bwMode="auto">
          <a:xfrm flipH="1">
            <a:off x="2105555" y="3715460"/>
            <a:ext cx="5556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24" name="Line 12"/>
          <p:cNvSpPr>
            <a:spLocks noChangeShapeType="1"/>
          </p:cNvSpPr>
          <p:nvPr/>
        </p:nvSpPr>
        <p:spPr bwMode="auto">
          <a:xfrm flipH="1">
            <a:off x="2105555" y="2631198"/>
            <a:ext cx="36512" cy="0"/>
          </a:xfrm>
          <a:prstGeom prst="line">
            <a:avLst/>
          </a:prstGeom>
          <a:noFill/>
          <a:ln w="9525">
            <a:solidFill>
              <a:schemeClr val="tx1"/>
            </a:solidFill>
            <a:round/>
            <a:headEnd/>
            <a:tailEnd/>
          </a:ln>
        </p:spPr>
        <p:txBody>
          <a:bodyPr wrap="none" anchor="ctr"/>
          <a:lstStyle/>
          <a:p>
            <a:endParaRPr lang="en-GB">
              <a:solidFill>
                <a:srgbClr val="55565A"/>
              </a:solidFill>
            </a:endParaRPr>
          </a:p>
        </p:txBody>
      </p:sp>
      <p:sp>
        <p:nvSpPr>
          <p:cNvPr id="325" name="Line 12"/>
          <p:cNvSpPr>
            <a:spLocks noChangeShapeType="1"/>
          </p:cNvSpPr>
          <p:nvPr/>
        </p:nvSpPr>
        <p:spPr bwMode="auto">
          <a:xfrm rot="5400000" flipH="1">
            <a:off x="2282560"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cxnSp>
        <p:nvCxnSpPr>
          <p:cNvPr id="326" name="Straight Connector 325"/>
          <p:cNvCxnSpPr/>
          <p:nvPr/>
        </p:nvCxnSpPr>
        <p:spPr>
          <a:xfrm rot="5400000" flipH="1" flipV="1">
            <a:off x="851430" y="4134560"/>
            <a:ext cx="2914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 name="Group 201"/>
          <p:cNvGrpSpPr/>
          <p:nvPr/>
        </p:nvGrpSpPr>
        <p:grpSpPr>
          <a:xfrm>
            <a:off x="2142765" y="2795504"/>
            <a:ext cx="4692765" cy="1955017"/>
            <a:chOff x="2134298" y="2817019"/>
            <a:chExt cx="4692765" cy="1955017"/>
          </a:xfrm>
          <a:solidFill>
            <a:srgbClr val="A71930"/>
          </a:solidFill>
        </p:grpSpPr>
        <p:sp>
          <p:nvSpPr>
            <p:cNvPr id="328" name="Isosceles Triangle 327"/>
            <p:cNvSpPr/>
            <p:nvPr/>
          </p:nvSpPr>
          <p:spPr>
            <a:xfrm>
              <a:off x="4591047" y="2828916"/>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29" name="Isosceles Triangle 328"/>
            <p:cNvSpPr/>
            <p:nvPr/>
          </p:nvSpPr>
          <p:spPr>
            <a:xfrm>
              <a:off x="4733923" y="2864639"/>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0" name="Isosceles Triangle 329"/>
            <p:cNvSpPr/>
            <p:nvPr/>
          </p:nvSpPr>
          <p:spPr>
            <a:xfrm>
              <a:off x="4879180" y="2881314"/>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1" name="Isosceles Triangle 330"/>
            <p:cNvSpPr/>
            <p:nvPr/>
          </p:nvSpPr>
          <p:spPr>
            <a:xfrm>
              <a:off x="5022056" y="2864647"/>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2" name="Isosceles Triangle 331"/>
            <p:cNvSpPr/>
            <p:nvPr/>
          </p:nvSpPr>
          <p:spPr>
            <a:xfrm>
              <a:off x="5167313" y="2831297"/>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3" name="Isosceles Triangle 332"/>
            <p:cNvSpPr/>
            <p:nvPr/>
          </p:nvSpPr>
          <p:spPr>
            <a:xfrm>
              <a:off x="5314951" y="2817019"/>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4" name="Isosceles Triangle 333"/>
            <p:cNvSpPr/>
            <p:nvPr/>
          </p:nvSpPr>
          <p:spPr>
            <a:xfrm>
              <a:off x="5457827" y="2819400"/>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5" name="Isosceles Triangle 334"/>
            <p:cNvSpPr/>
            <p:nvPr/>
          </p:nvSpPr>
          <p:spPr>
            <a:xfrm>
              <a:off x="5617370" y="2912259"/>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6" name="Isosceles Triangle 335"/>
            <p:cNvSpPr/>
            <p:nvPr/>
          </p:nvSpPr>
          <p:spPr>
            <a:xfrm>
              <a:off x="5617371" y="2943220"/>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7" name="Isosceles Triangle 336"/>
            <p:cNvSpPr/>
            <p:nvPr/>
          </p:nvSpPr>
          <p:spPr>
            <a:xfrm>
              <a:off x="5624522" y="2978943"/>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8" name="Isosceles Triangle 337"/>
            <p:cNvSpPr/>
            <p:nvPr/>
          </p:nvSpPr>
          <p:spPr>
            <a:xfrm>
              <a:off x="5638808" y="3062286"/>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39" name="Isosceles Triangle 338"/>
            <p:cNvSpPr/>
            <p:nvPr/>
          </p:nvSpPr>
          <p:spPr>
            <a:xfrm>
              <a:off x="5664999" y="3176582"/>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0" name="Isosceles Triangle 339"/>
            <p:cNvSpPr/>
            <p:nvPr/>
          </p:nvSpPr>
          <p:spPr>
            <a:xfrm>
              <a:off x="5686436" y="3267068"/>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1" name="Isosceles Triangle 340"/>
            <p:cNvSpPr/>
            <p:nvPr/>
          </p:nvSpPr>
          <p:spPr>
            <a:xfrm>
              <a:off x="5715008" y="3333752"/>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2" name="Isosceles Triangle 341"/>
            <p:cNvSpPr/>
            <p:nvPr/>
          </p:nvSpPr>
          <p:spPr>
            <a:xfrm>
              <a:off x="5757874" y="3438524"/>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3" name="Isosceles Triangle 342"/>
            <p:cNvSpPr/>
            <p:nvPr/>
          </p:nvSpPr>
          <p:spPr>
            <a:xfrm>
              <a:off x="5807875" y="3555209"/>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4" name="Isosceles Triangle 343"/>
            <p:cNvSpPr/>
            <p:nvPr/>
          </p:nvSpPr>
          <p:spPr>
            <a:xfrm>
              <a:off x="5855503" y="3640933"/>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5" name="Isosceles Triangle 344"/>
            <p:cNvSpPr/>
            <p:nvPr/>
          </p:nvSpPr>
          <p:spPr>
            <a:xfrm>
              <a:off x="5903131" y="3736181"/>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6" name="Isosceles Triangle 345"/>
            <p:cNvSpPr/>
            <p:nvPr/>
          </p:nvSpPr>
          <p:spPr>
            <a:xfrm>
              <a:off x="6000760" y="3840961"/>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7" name="Isosceles Triangle 346"/>
            <p:cNvSpPr/>
            <p:nvPr/>
          </p:nvSpPr>
          <p:spPr>
            <a:xfrm>
              <a:off x="6098389" y="3969551"/>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8" name="Isosceles Triangle 347"/>
            <p:cNvSpPr/>
            <p:nvPr/>
          </p:nvSpPr>
          <p:spPr>
            <a:xfrm>
              <a:off x="6196026" y="4119570"/>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49" name="Isosceles Triangle 348"/>
            <p:cNvSpPr/>
            <p:nvPr/>
          </p:nvSpPr>
          <p:spPr>
            <a:xfrm>
              <a:off x="6386522" y="4319590"/>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0" name="Isosceles Triangle 349"/>
            <p:cNvSpPr/>
            <p:nvPr/>
          </p:nvSpPr>
          <p:spPr>
            <a:xfrm>
              <a:off x="6765863" y="4726317"/>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1" name="Isosceles Triangle 350"/>
            <p:cNvSpPr/>
            <p:nvPr/>
          </p:nvSpPr>
          <p:spPr>
            <a:xfrm>
              <a:off x="4450553" y="2919410"/>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2" name="Isosceles Triangle 351"/>
            <p:cNvSpPr/>
            <p:nvPr/>
          </p:nvSpPr>
          <p:spPr>
            <a:xfrm>
              <a:off x="3290878" y="2893211"/>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3" name="Isosceles Triangle 352"/>
            <p:cNvSpPr/>
            <p:nvPr/>
          </p:nvSpPr>
          <p:spPr>
            <a:xfrm>
              <a:off x="2710564" y="2883687"/>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4" name="Isosceles Triangle 353"/>
            <p:cNvSpPr/>
            <p:nvPr/>
          </p:nvSpPr>
          <p:spPr>
            <a:xfrm>
              <a:off x="2519346" y="2864639"/>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5" name="Isosceles Triangle 354"/>
            <p:cNvSpPr/>
            <p:nvPr/>
          </p:nvSpPr>
          <p:spPr>
            <a:xfrm>
              <a:off x="2376470" y="2900354"/>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6" name="Isosceles Triangle 355"/>
            <p:cNvSpPr/>
            <p:nvPr/>
          </p:nvSpPr>
          <p:spPr>
            <a:xfrm>
              <a:off x="2281222" y="2881306"/>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7" name="Isosceles Triangle 356"/>
            <p:cNvSpPr/>
            <p:nvPr/>
          </p:nvSpPr>
          <p:spPr>
            <a:xfrm>
              <a:off x="2276460" y="2907497"/>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8" name="Isosceles Triangle 357"/>
            <p:cNvSpPr/>
            <p:nvPr/>
          </p:nvSpPr>
          <p:spPr>
            <a:xfrm>
              <a:off x="2226451" y="2978943"/>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59" name="Isosceles Triangle 358"/>
            <p:cNvSpPr/>
            <p:nvPr/>
          </p:nvSpPr>
          <p:spPr>
            <a:xfrm>
              <a:off x="2205022" y="3043238"/>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60" name="Isosceles Triangle 359"/>
            <p:cNvSpPr/>
            <p:nvPr/>
          </p:nvSpPr>
          <p:spPr>
            <a:xfrm>
              <a:off x="2176442" y="3128970"/>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61" name="Isosceles Triangle 360"/>
            <p:cNvSpPr/>
            <p:nvPr/>
          </p:nvSpPr>
          <p:spPr>
            <a:xfrm>
              <a:off x="2152632" y="3392805"/>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62" name="Isosceles Triangle 361"/>
            <p:cNvSpPr/>
            <p:nvPr/>
          </p:nvSpPr>
          <p:spPr>
            <a:xfrm>
              <a:off x="2140727" y="3709510"/>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63" name="Isosceles Triangle 362"/>
            <p:cNvSpPr/>
            <p:nvPr/>
          </p:nvSpPr>
          <p:spPr>
            <a:xfrm>
              <a:off x="2134298" y="4595818"/>
              <a:ext cx="61200" cy="457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grpSp>
      <p:sp>
        <p:nvSpPr>
          <p:cNvPr id="364" name="Freeform 363"/>
          <p:cNvSpPr/>
          <p:nvPr/>
        </p:nvSpPr>
        <p:spPr>
          <a:xfrm>
            <a:off x="2164292" y="2824873"/>
            <a:ext cx="4638675" cy="1908175"/>
          </a:xfrm>
          <a:custGeom>
            <a:avLst/>
            <a:gdLst>
              <a:gd name="connsiteX0" fmla="*/ 0 w 4638201"/>
              <a:gd name="connsiteY0" fmla="*/ 1779149 h 1907413"/>
              <a:gd name="connsiteX1" fmla="*/ 12413 w 4638201"/>
              <a:gd name="connsiteY1" fmla="*/ 881299 h 1907413"/>
              <a:gd name="connsiteX2" fmla="*/ 24825 w 4638201"/>
              <a:gd name="connsiteY2" fmla="*/ 566845 h 1907413"/>
              <a:gd name="connsiteX3" fmla="*/ 49651 w 4638201"/>
              <a:gd name="connsiteY3" fmla="*/ 306179 h 1907413"/>
              <a:gd name="connsiteX4" fmla="*/ 74476 w 4638201"/>
              <a:gd name="connsiteY4" fmla="*/ 219290 h 1907413"/>
              <a:gd name="connsiteX5" fmla="*/ 99301 w 4638201"/>
              <a:gd name="connsiteY5" fmla="*/ 161365 h 1907413"/>
              <a:gd name="connsiteX6" fmla="*/ 148952 w 4638201"/>
              <a:gd name="connsiteY6" fmla="*/ 95164 h 1907413"/>
              <a:gd name="connsiteX7" fmla="*/ 144814 w 4638201"/>
              <a:gd name="connsiteY7" fmla="*/ 45513 h 1907413"/>
              <a:gd name="connsiteX8" fmla="*/ 248253 w 4638201"/>
              <a:gd name="connsiteY8" fmla="*/ 86889 h 1907413"/>
              <a:gd name="connsiteX9" fmla="*/ 388930 w 4638201"/>
              <a:gd name="connsiteY9" fmla="*/ 53788 h 1907413"/>
              <a:gd name="connsiteX10" fmla="*/ 583395 w 4638201"/>
              <a:gd name="connsiteY10" fmla="*/ 70338 h 1907413"/>
              <a:gd name="connsiteX11" fmla="*/ 1166791 w 4638201"/>
              <a:gd name="connsiteY11" fmla="*/ 74476 h 1907413"/>
              <a:gd name="connsiteX12" fmla="*/ 2317032 w 4638201"/>
              <a:gd name="connsiteY12" fmla="*/ 99301 h 1907413"/>
              <a:gd name="connsiteX13" fmla="*/ 2470121 w 4638201"/>
              <a:gd name="connsiteY13" fmla="*/ 8275 h 1907413"/>
              <a:gd name="connsiteX14" fmla="*/ 2606661 w 4638201"/>
              <a:gd name="connsiteY14" fmla="*/ 49651 h 1907413"/>
              <a:gd name="connsiteX15" fmla="*/ 2755613 w 4638201"/>
              <a:gd name="connsiteY15" fmla="*/ 70338 h 1907413"/>
              <a:gd name="connsiteX16" fmla="*/ 2896290 w 4638201"/>
              <a:gd name="connsiteY16" fmla="*/ 49651 h 1907413"/>
              <a:gd name="connsiteX17" fmla="*/ 3036966 w 4638201"/>
              <a:gd name="connsiteY17" fmla="*/ 12413 h 1907413"/>
              <a:gd name="connsiteX18" fmla="*/ 3185919 w 4638201"/>
              <a:gd name="connsiteY18" fmla="*/ 0 h 1907413"/>
              <a:gd name="connsiteX19" fmla="*/ 3330733 w 4638201"/>
              <a:gd name="connsiteY19" fmla="*/ 0 h 1907413"/>
              <a:gd name="connsiteX20" fmla="*/ 3487960 w 4638201"/>
              <a:gd name="connsiteY20" fmla="*/ 103439 h 1907413"/>
              <a:gd name="connsiteX21" fmla="*/ 3496235 w 4638201"/>
              <a:gd name="connsiteY21" fmla="*/ 132402 h 1907413"/>
              <a:gd name="connsiteX22" fmla="*/ 3500373 w 4638201"/>
              <a:gd name="connsiteY22" fmla="*/ 165502 h 1907413"/>
              <a:gd name="connsiteX23" fmla="*/ 3508648 w 4638201"/>
              <a:gd name="connsiteY23" fmla="*/ 235841 h 1907413"/>
              <a:gd name="connsiteX24" fmla="*/ 3537611 w 4638201"/>
              <a:gd name="connsiteY24" fmla="*/ 355830 h 1907413"/>
              <a:gd name="connsiteX25" fmla="*/ 3558299 w 4638201"/>
              <a:gd name="connsiteY25" fmla="*/ 442718 h 1907413"/>
              <a:gd name="connsiteX26" fmla="*/ 3587262 w 4638201"/>
              <a:gd name="connsiteY26" fmla="*/ 508919 h 1907413"/>
              <a:gd name="connsiteX27" fmla="*/ 3632775 w 4638201"/>
              <a:gd name="connsiteY27" fmla="*/ 616496 h 1907413"/>
              <a:gd name="connsiteX28" fmla="*/ 3678288 w 4638201"/>
              <a:gd name="connsiteY28" fmla="*/ 736485 h 1907413"/>
              <a:gd name="connsiteX29" fmla="*/ 3723801 w 4638201"/>
              <a:gd name="connsiteY29" fmla="*/ 819236 h 1907413"/>
              <a:gd name="connsiteX30" fmla="*/ 3777589 w 4638201"/>
              <a:gd name="connsiteY30" fmla="*/ 910262 h 1907413"/>
              <a:gd name="connsiteX31" fmla="*/ 3868615 w 4638201"/>
              <a:gd name="connsiteY31" fmla="*/ 1021976 h 1907413"/>
              <a:gd name="connsiteX32" fmla="*/ 3967917 w 4638201"/>
              <a:gd name="connsiteY32" fmla="*/ 1150241 h 1907413"/>
              <a:gd name="connsiteX33" fmla="*/ 4063081 w 4638201"/>
              <a:gd name="connsiteY33" fmla="*/ 1307468 h 1907413"/>
              <a:gd name="connsiteX34" fmla="*/ 4261683 w 4638201"/>
              <a:gd name="connsiteY34" fmla="*/ 1510208 h 1907413"/>
              <a:gd name="connsiteX35" fmla="*/ 4638201 w 4638201"/>
              <a:gd name="connsiteY35" fmla="*/ 1907413 h 190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38201" h="1907413">
                <a:moveTo>
                  <a:pt x="0" y="1779149"/>
                </a:moveTo>
                <a:lnTo>
                  <a:pt x="12413" y="881299"/>
                </a:lnTo>
                <a:lnTo>
                  <a:pt x="24825" y="566845"/>
                </a:lnTo>
                <a:lnTo>
                  <a:pt x="49651" y="306179"/>
                </a:lnTo>
                <a:lnTo>
                  <a:pt x="74476" y="219290"/>
                </a:lnTo>
                <a:lnTo>
                  <a:pt x="99301" y="161365"/>
                </a:lnTo>
                <a:lnTo>
                  <a:pt x="148952" y="95164"/>
                </a:lnTo>
                <a:lnTo>
                  <a:pt x="144814" y="45513"/>
                </a:lnTo>
                <a:lnTo>
                  <a:pt x="248253" y="86889"/>
                </a:lnTo>
                <a:lnTo>
                  <a:pt x="388930" y="53788"/>
                </a:lnTo>
                <a:lnTo>
                  <a:pt x="583395" y="70338"/>
                </a:lnTo>
                <a:lnTo>
                  <a:pt x="1166791" y="74476"/>
                </a:lnTo>
                <a:lnTo>
                  <a:pt x="2317032" y="99301"/>
                </a:lnTo>
                <a:lnTo>
                  <a:pt x="2470121" y="8275"/>
                </a:lnTo>
                <a:lnTo>
                  <a:pt x="2606661" y="49651"/>
                </a:lnTo>
                <a:lnTo>
                  <a:pt x="2755613" y="70338"/>
                </a:lnTo>
                <a:lnTo>
                  <a:pt x="2896290" y="49651"/>
                </a:lnTo>
                <a:lnTo>
                  <a:pt x="3036966" y="12413"/>
                </a:lnTo>
                <a:lnTo>
                  <a:pt x="3185919" y="0"/>
                </a:lnTo>
                <a:lnTo>
                  <a:pt x="3330733" y="0"/>
                </a:lnTo>
                <a:lnTo>
                  <a:pt x="3487960" y="103439"/>
                </a:lnTo>
                <a:lnTo>
                  <a:pt x="3496235" y="132402"/>
                </a:lnTo>
                <a:lnTo>
                  <a:pt x="3500373" y="165502"/>
                </a:lnTo>
                <a:lnTo>
                  <a:pt x="3508648" y="235841"/>
                </a:lnTo>
                <a:lnTo>
                  <a:pt x="3537611" y="355830"/>
                </a:lnTo>
                <a:lnTo>
                  <a:pt x="3558299" y="442718"/>
                </a:lnTo>
                <a:lnTo>
                  <a:pt x="3587262" y="508919"/>
                </a:lnTo>
                <a:lnTo>
                  <a:pt x="3632775" y="616496"/>
                </a:lnTo>
                <a:lnTo>
                  <a:pt x="3678288" y="736485"/>
                </a:lnTo>
                <a:lnTo>
                  <a:pt x="3723801" y="819236"/>
                </a:lnTo>
                <a:lnTo>
                  <a:pt x="3777589" y="910262"/>
                </a:lnTo>
                <a:lnTo>
                  <a:pt x="3868615" y="1021976"/>
                </a:lnTo>
                <a:lnTo>
                  <a:pt x="3967917" y="1150241"/>
                </a:lnTo>
                <a:lnTo>
                  <a:pt x="4063081" y="1307468"/>
                </a:lnTo>
                <a:lnTo>
                  <a:pt x="4261683" y="1510208"/>
                </a:lnTo>
                <a:lnTo>
                  <a:pt x="4638201" y="1907413"/>
                </a:lnTo>
              </a:path>
            </a:pathLst>
          </a:custGeom>
          <a:ln w="19050">
            <a:solidFill>
              <a:srgbClr val="A7193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55565A"/>
              </a:solidFill>
            </a:endParaRPr>
          </a:p>
        </p:txBody>
      </p:sp>
      <p:grpSp>
        <p:nvGrpSpPr>
          <p:cNvPr id="365" name="Group 161"/>
          <p:cNvGrpSpPr/>
          <p:nvPr/>
        </p:nvGrpSpPr>
        <p:grpSpPr>
          <a:xfrm>
            <a:off x="2149194" y="2831219"/>
            <a:ext cx="4667280" cy="2859901"/>
            <a:chOff x="2140727" y="2852734"/>
            <a:chExt cx="4667280" cy="2859901"/>
          </a:xfrm>
          <a:solidFill>
            <a:srgbClr val="008080"/>
          </a:solidFill>
        </p:grpSpPr>
        <p:sp>
          <p:nvSpPr>
            <p:cNvPr id="366" name="Oval 365"/>
            <p:cNvSpPr/>
            <p:nvPr/>
          </p:nvSpPr>
          <p:spPr>
            <a:xfrm>
              <a:off x="3298021" y="2893211"/>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67" name="Oval 366"/>
            <p:cNvSpPr/>
            <p:nvPr/>
          </p:nvSpPr>
          <p:spPr>
            <a:xfrm>
              <a:off x="2718983" y="2871782"/>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68" name="Oval 367"/>
            <p:cNvSpPr/>
            <p:nvPr/>
          </p:nvSpPr>
          <p:spPr>
            <a:xfrm>
              <a:off x="2526489" y="2876544"/>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69" name="Oval 368"/>
            <p:cNvSpPr/>
            <p:nvPr/>
          </p:nvSpPr>
          <p:spPr>
            <a:xfrm>
              <a:off x="2381232" y="2897981"/>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0" name="Oval 369"/>
            <p:cNvSpPr/>
            <p:nvPr/>
          </p:nvSpPr>
          <p:spPr>
            <a:xfrm>
              <a:off x="2216927" y="3055143"/>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1" name="Oval 370"/>
            <p:cNvSpPr/>
            <p:nvPr/>
          </p:nvSpPr>
          <p:spPr>
            <a:xfrm>
              <a:off x="2188355" y="3402418"/>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2" name="Oval 371"/>
            <p:cNvSpPr/>
            <p:nvPr/>
          </p:nvSpPr>
          <p:spPr>
            <a:xfrm>
              <a:off x="2240737" y="2869401"/>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3" name="Oval 372"/>
            <p:cNvSpPr/>
            <p:nvPr/>
          </p:nvSpPr>
          <p:spPr>
            <a:xfrm>
              <a:off x="2285984" y="2876544"/>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4" name="Oval 373"/>
            <p:cNvSpPr/>
            <p:nvPr/>
          </p:nvSpPr>
          <p:spPr>
            <a:xfrm>
              <a:off x="2238356" y="2895600"/>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5" name="Oval 374"/>
            <p:cNvSpPr/>
            <p:nvPr/>
          </p:nvSpPr>
          <p:spPr>
            <a:xfrm>
              <a:off x="2283603" y="2902743"/>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6" name="Oval 375"/>
            <p:cNvSpPr/>
            <p:nvPr/>
          </p:nvSpPr>
          <p:spPr>
            <a:xfrm>
              <a:off x="4454924" y="2909886"/>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7" name="Oval 376"/>
            <p:cNvSpPr/>
            <p:nvPr/>
          </p:nvSpPr>
          <p:spPr>
            <a:xfrm>
              <a:off x="4600181" y="2895592"/>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8" name="Oval 377"/>
            <p:cNvSpPr/>
            <p:nvPr/>
          </p:nvSpPr>
          <p:spPr>
            <a:xfrm>
              <a:off x="4743057" y="2895600"/>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79" name="Oval 378"/>
            <p:cNvSpPr/>
            <p:nvPr/>
          </p:nvSpPr>
          <p:spPr>
            <a:xfrm>
              <a:off x="4885933" y="2907505"/>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0" name="Oval 379"/>
            <p:cNvSpPr/>
            <p:nvPr/>
          </p:nvSpPr>
          <p:spPr>
            <a:xfrm>
              <a:off x="5031190" y="2888449"/>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1" name="Oval 380"/>
            <p:cNvSpPr/>
            <p:nvPr/>
          </p:nvSpPr>
          <p:spPr>
            <a:xfrm>
              <a:off x="5176447" y="2867028"/>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2" name="Oval 381"/>
            <p:cNvSpPr/>
            <p:nvPr/>
          </p:nvSpPr>
          <p:spPr>
            <a:xfrm>
              <a:off x="5324085" y="2852734"/>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3" name="Oval 382"/>
            <p:cNvSpPr/>
            <p:nvPr/>
          </p:nvSpPr>
          <p:spPr>
            <a:xfrm>
              <a:off x="5466961" y="2862258"/>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4" name="Oval 383"/>
            <p:cNvSpPr/>
            <p:nvPr/>
          </p:nvSpPr>
          <p:spPr>
            <a:xfrm>
              <a:off x="5602694" y="2959887"/>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5" name="Oval 384"/>
            <p:cNvSpPr/>
            <p:nvPr/>
          </p:nvSpPr>
          <p:spPr>
            <a:xfrm>
              <a:off x="5605474" y="3109906"/>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6" name="Oval 385"/>
            <p:cNvSpPr/>
            <p:nvPr/>
          </p:nvSpPr>
          <p:spPr>
            <a:xfrm>
              <a:off x="5610228" y="3293259"/>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7" name="Oval 386"/>
            <p:cNvSpPr/>
            <p:nvPr/>
          </p:nvSpPr>
          <p:spPr>
            <a:xfrm>
              <a:off x="5614990" y="3398047"/>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8" name="Oval 387"/>
            <p:cNvSpPr/>
            <p:nvPr/>
          </p:nvSpPr>
          <p:spPr>
            <a:xfrm>
              <a:off x="5624522" y="3583390"/>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89" name="Oval 388"/>
            <p:cNvSpPr/>
            <p:nvPr/>
          </p:nvSpPr>
          <p:spPr>
            <a:xfrm>
              <a:off x="5648332" y="3747695"/>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0" name="Oval 389"/>
            <p:cNvSpPr/>
            <p:nvPr/>
          </p:nvSpPr>
          <p:spPr>
            <a:xfrm>
              <a:off x="5674531" y="3693323"/>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1" name="Oval 390"/>
            <p:cNvSpPr/>
            <p:nvPr/>
          </p:nvSpPr>
          <p:spPr>
            <a:xfrm>
              <a:off x="5698341" y="3829048"/>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2" name="Oval 391"/>
            <p:cNvSpPr/>
            <p:nvPr/>
          </p:nvSpPr>
          <p:spPr>
            <a:xfrm>
              <a:off x="5748342" y="3945733"/>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3" name="Oval 392"/>
            <p:cNvSpPr/>
            <p:nvPr/>
          </p:nvSpPr>
          <p:spPr>
            <a:xfrm>
              <a:off x="5795970" y="4074323"/>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4" name="Oval 393"/>
            <p:cNvSpPr/>
            <p:nvPr/>
          </p:nvSpPr>
          <p:spPr>
            <a:xfrm>
              <a:off x="5841225" y="4076704"/>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5" name="Oval 394"/>
            <p:cNvSpPr/>
            <p:nvPr/>
          </p:nvSpPr>
          <p:spPr>
            <a:xfrm>
              <a:off x="5891218" y="4174341"/>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6" name="Oval 395"/>
            <p:cNvSpPr/>
            <p:nvPr/>
          </p:nvSpPr>
          <p:spPr>
            <a:xfrm>
              <a:off x="5988855" y="4314836"/>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7" name="Oval 396"/>
            <p:cNvSpPr/>
            <p:nvPr/>
          </p:nvSpPr>
          <p:spPr>
            <a:xfrm>
              <a:off x="6079341" y="4369599"/>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8" name="Oval 397"/>
            <p:cNvSpPr/>
            <p:nvPr/>
          </p:nvSpPr>
          <p:spPr>
            <a:xfrm>
              <a:off x="6179359" y="4469617"/>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399" name="Oval 398"/>
            <p:cNvSpPr/>
            <p:nvPr/>
          </p:nvSpPr>
          <p:spPr>
            <a:xfrm>
              <a:off x="6369464" y="4643446"/>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400" name="Oval 399"/>
            <p:cNvSpPr/>
            <p:nvPr/>
          </p:nvSpPr>
          <p:spPr>
            <a:xfrm>
              <a:off x="6757607" y="4724416"/>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401" name="Oval 400"/>
            <p:cNvSpPr/>
            <p:nvPr/>
          </p:nvSpPr>
          <p:spPr>
            <a:xfrm>
              <a:off x="2159775" y="4248152"/>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402" name="Oval 401"/>
            <p:cNvSpPr/>
            <p:nvPr/>
          </p:nvSpPr>
          <p:spPr>
            <a:xfrm>
              <a:off x="2152632" y="4478742"/>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403" name="Oval 402"/>
            <p:cNvSpPr/>
            <p:nvPr/>
          </p:nvSpPr>
          <p:spPr>
            <a:xfrm>
              <a:off x="2140727" y="5662235"/>
              <a:ext cx="50400" cy="50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grpSp>
      <p:sp>
        <p:nvSpPr>
          <p:cNvPr id="404" name="Freeform 403"/>
          <p:cNvSpPr/>
          <p:nvPr/>
        </p:nvSpPr>
        <p:spPr>
          <a:xfrm>
            <a:off x="2159530" y="2850273"/>
            <a:ext cx="4633912" cy="2808287"/>
          </a:xfrm>
          <a:custGeom>
            <a:avLst/>
            <a:gdLst>
              <a:gd name="connsiteX0" fmla="*/ 0 w 4634064"/>
              <a:gd name="connsiteY0" fmla="*/ 2809401 h 2809401"/>
              <a:gd name="connsiteX1" fmla="*/ 20688 w 4634064"/>
              <a:gd name="connsiteY1" fmla="*/ 1626060 h 2809401"/>
              <a:gd name="connsiteX2" fmla="*/ 33101 w 4634064"/>
              <a:gd name="connsiteY2" fmla="*/ 1390219 h 2809401"/>
              <a:gd name="connsiteX3" fmla="*/ 57926 w 4634064"/>
              <a:gd name="connsiteY3" fmla="*/ 546158 h 2809401"/>
              <a:gd name="connsiteX4" fmla="*/ 82752 w 4634064"/>
              <a:gd name="connsiteY4" fmla="*/ 206878 h 2809401"/>
              <a:gd name="connsiteX5" fmla="*/ 107577 w 4634064"/>
              <a:gd name="connsiteY5" fmla="*/ 49651 h 2809401"/>
              <a:gd name="connsiteX6" fmla="*/ 119990 w 4634064"/>
              <a:gd name="connsiteY6" fmla="*/ 20688 h 2809401"/>
              <a:gd name="connsiteX7" fmla="*/ 260666 w 4634064"/>
              <a:gd name="connsiteY7" fmla="*/ 45513 h 2809401"/>
              <a:gd name="connsiteX8" fmla="*/ 405481 w 4634064"/>
              <a:gd name="connsiteY8" fmla="*/ 20688 h 2809401"/>
              <a:gd name="connsiteX9" fmla="*/ 595809 w 4634064"/>
              <a:gd name="connsiteY9" fmla="*/ 20688 h 2809401"/>
              <a:gd name="connsiteX10" fmla="*/ 1175066 w 4634064"/>
              <a:gd name="connsiteY10" fmla="*/ 49651 h 2809401"/>
              <a:gd name="connsiteX11" fmla="*/ 2329445 w 4634064"/>
              <a:gd name="connsiteY11" fmla="*/ 57926 h 2809401"/>
              <a:gd name="connsiteX12" fmla="*/ 2474259 w 4634064"/>
              <a:gd name="connsiteY12" fmla="*/ 49651 h 2809401"/>
              <a:gd name="connsiteX13" fmla="*/ 2619074 w 4634064"/>
              <a:gd name="connsiteY13" fmla="*/ 41376 h 2809401"/>
              <a:gd name="connsiteX14" fmla="*/ 2763888 w 4634064"/>
              <a:gd name="connsiteY14" fmla="*/ 57926 h 2809401"/>
              <a:gd name="connsiteX15" fmla="*/ 2908703 w 4634064"/>
              <a:gd name="connsiteY15" fmla="*/ 37238 h 2809401"/>
              <a:gd name="connsiteX16" fmla="*/ 3049380 w 4634064"/>
              <a:gd name="connsiteY16" fmla="*/ 12413 h 2809401"/>
              <a:gd name="connsiteX17" fmla="*/ 3202469 w 4634064"/>
              <a:gd name="connsiteY17" fmla="*/ 0 h 2809401"/>
              <a:gd name="connsiteX18" fmla="*/ 3339009 w 4634064"/>
              <a:gd name="connsiteY18" fmla="*/ 12413 h 2809401"/>
              <a:gd name="connsiteX19" fmla="*/ 3496236 w 4634064"/>
              <a:gd name="connsiteY19" fmla="*/ 70339 h 2809401"/>
              <a:gd name="connsiteX20" fmla="*/ 3475548 w 4634064"/>
              <a:gd name="connsiteY20" fmla="*/ 107577 h 2809401"/>
              <a:gd name="connsiteX21" fmla="*/ 3475548 w 4634064"/>
              <a:gd name="connsiteY21" fmla="*/ 260666 h 2809401"/>
              <a:gd name="connsiteX22" fmla="*/ 3479685 w 4634064"/>
              <a:gd name="connsiteY22" fmla="*/ 446856 h 2809401"/>
              <a:gd name="connsiteX23" fmla="*/ 3487961 w 4634064"/>
              <a:gd name="connsiteY23" fmla="*/ 550295 h 2809401"/>
              <a:gd name="connsiteX24" fmla="*/ 3496236 w 4634064"/>
              <a:gd name="connsiteY24" fmla="*/ 748898 h 2809401"/>
              <a:gd name="connsiteX25" fmla="*/ 3516923 w 4634064"/>
              <a:gd name="connsiteY25" fmla="*/ 906125 h 2809401"/>
              <a:gd name="connsiteX26" fmla="*/ 3541749 w 4634064"/>
              <a:gd name="connsiteY26" fmla="*/ 852337 h 2809401"/>
              <a:gd name="connsiteX27" fmla="*/ 3566574 w 4634064"/>
              <a:gd name="connsiteY27" fmla="*/ 980601 h 2809401"/>
              <a:gd name="connsiteX28" fmla="*/ 3607950 w 4634064"/>
              <a:gd name="connsiteY28" fmla="*/ 1096453 h 2809401"/>
              <a:gd name="connsiteX29" fmla="*/ 3661738 w 4634064"/>
              <a:gd name="connsiteY29" fmla="*/ 1232992 h 2809401"/>
              <a:gd name="connsiteX30" fmla="*/ 3715526 w 4634064"/>
              <a:gd name="connsiteY30" fmla="*/ 1237130 h 2809401"/>
              <a:gd name="connsiteX31" fmla="*/ 3756902 w 4634064"/>
              <a:gd name="connsiteY31" fmla="*/ 1340569 h 2809401"/>
              <a:gd name="connsiteX32" fmla="*/ 3852066 w 4634064"/>
              <a:gd name="connsiteY32" fmla="*/ 1481246 h 2809401"/>
              <a:gd name="connsiteX33" fmla="*/ 3943092 w 4634064"/>
              <a:gd name="connsiteY33" fmla="*/ 1535034 h 2809401"/>
              <a:gd name="connsiteX34" fmla="*/ 4042393 w 4634064"/>
              <a:gd name="connsiteY34" fmla="*/ 1634335 h 2809401"/>
              <a:gd name="connsiteX35" fmla="*/ 4236858 w 4634064"/>
              <a:gd name="connsiteY35" fmla="*/ 1816388 h 2809401"/>
              <a:gd name="connsiteX36" fmla="*/ 4634064 w 4634064"/>
              <a:gd name="connsiteY36" fmla="*/ 1903276 h 280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34064" h="2809401">
                <a:moveTo>
                  <a:pt x="0" y="2809401"/>
                </a:moveTo>
                <a:lnTo>
                  <a:pt x="20688" y="1626060"/>
                </a:lnTo>
                <a:lnTo>
                  <a:pt x="33101" y="1390219"/>
                </a:lnTo>
                <a:lnTo>
                  <a:pt x="57926" y="546158"/>
                </a:lnTo>
                <a:lnTo>
                  <a:pt x="82752" y="206878"/>
                </a:lnTo>
                <a:lnTo>
                  <a:pt x="107577" y="49651"/>
                </a:lnTo>
                <a:lnTo>
                  <a:pt x="119990" y="20688"/>
                </a:lnTo>
                <a:lnTo>
                  <a:pt x="260666" y="45513"/>
                </a:lnTo>
                <a:lnTo>
                  <a:pt x="405481" y="20688"/>
                </a:lnTo>
                <a:lnTo>
                  <a:pt x="595809" y="20688"/>
                </a:lnTo>
                <a:lnTo>
                  <a:pt x="1175066" y="49651"/>
                </a:lnTo>
                <a:lnTo>
                  <a:pt x="2329445" y="57926"/>
                </a:lnTo>
                <a:lnTo>
                  <a:pt x="2474259" y="49651"/>
                </a:lnTo>
                <a:lnTo>
                  <a:pt x="2619074" y="41376"/>
                </a:lnTo>
                <a:lnTo>
                  <a:pt x="2763888" y="57926"/>
                </a:lnTo>
                <a:lnTo>
                  <a:pt x="2908703" y="37238"/>
                </a:lnTo>
                <a:lnTo>
                  <a:pt x="3049380" y="12413"/>
                </a:lnTo>
                <a:lnTo>
                  <a:pt x="3202469" y="0"/>
                </a:lnTo>
                <a:lnTo>
                  <a:pt x="3339009" y="12413"/>
                </a:lnTo>
                <a:lnTo>
                  <a:pt x="3496236" y="70339"/>
                </a:lnTo>
                <a:lnTo>
                  <a:pt x="3475548" y="107577"/>
                </a:lnTo>
                <a:lnTo>
                  <a:pt x="3475548" y="260666"/>
                </a:lnTo>
                <a:lnTo>
                  <a:pt x="3479685" y="446856"/>
                </a:lnTo>
                <a:lnTo>
                  <a:pt x="3487961" y="550295"/>
                </a:lnTo>
                <a:lnTo>
                  <a:pt x="3496236" y="748898"/>
                </a:lnTo>
                <a:lnTo>
                  <a:pt x="3516923" y="906125"/>
                </a:lnTo>
                <a:lnTo>
                  <a:pt x="3541749" y="852337"/>
                </a:lnTo>
                <a:lnTo>
                  <a:pt x="3566574" y="980601"/>
                </a:lnTo>
                <a:lnTo>
                  <a:pt x="3607950" y="1096453"/>
                </a:lnTo>
                <a:lnTo>
                  <a:pt x="3661738" y="1232992"/>
                </a:lnTo>
                <a:lnTo>
                  <a:pt x="3715526" y="1237130"/>
                </a:lnTo>
                <a:lnTo>
                  <a:pt x="3756902" y="1340569"/>
                </a:lnTo>
                <a:lnTo>
                  <a:pt x="3852066" y="1481246"/>
                </a:lnTo>
                <a:lnTo>
                  <a:pt x="3943092" y="1535034"/>
                </a:lnTo>
                <a:lnTo>
                  <a:pt x="4042393" y="1634335"/>
                </a:lnTo>
                <a:lnTo>
                  <a:pt x="4236858" y="1816388"/>
                </a:lnTo>
                <a:lnTo>
                  <a:pt x="4634064" y="1903276"/>
                </a:lnTo>
              </a:path>
            </a:pathLst>
          </a:custGeom>
          <a:ln w="19050">
            <a:solidFill>
              <a:srgbClr val="008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55565A"/>
              </a:solidFill>
            </a:endParaRPr>
          </a:p>
        </p:txBody>
      </p:sp>
      <p:sp>
        <p:nvSpPr>
          <p:cNvPr id="405" name="Text Box 22"/>
          <p:cNvSpPr txBox="1">
            <a:spLocks noChangeArrowheads="1"/>
          </p:cNvSpPr>
          <p:nvPr/>
        </p:nvSpPr>
        <p:spPr bwMode="auto">
          <a:xfrm rot="-5400000">
            <a:off x="131867" y="4013215"/>
            <a:ext cx="3036152" cy="307777"/>
          </a:xfrm>
          <a:prstGeom prst="rect">
            <a:avLst/>
          </a:prstGeom>
          <a:noFill/>
          <a:ln w="9525">
            <a:noFill/>
            <a:miter lim="800000"/>
            <a:headEnd/>
            <a:tailEnd/>
          </a:ln>
        </p:spPr>
        <p:txBody>
          <a:bodyPr wrap="none">
            <a:spAutoFit/>
          </a:bodyPr>
          <a:lstStyle/>
          <a:p>
            <a:r>
              <a:rPr lang="lt-LT" sz="1400" b="1" dirty="0">
                <a:solidFill>
                  <a:srgbClr val="55565A"/>
                </a:solidFill>
                <a:latin typeface="Frutiger LT Com 55 Roman"/>
              </a:rPr>
              <a:t>Treprostinilio koncentracija </a:t>
            </a:r>
            <a:r>
              <a:rPr lang="lt-LT" sz="1400" dirty="0">
                <a:solidFill>
                  <a:srgbClr val="55565A"/>
                </a:solidFill>
                <a:latin typeface="Frutiger LT Com 55 Roman"/>
              </a:rPr>
              <a:t>(ng/ml)</a:t>
            </a:r>
          </a:p>
        </p:txBody>
      </p:sp>
      <p:sp>
        <p:nvSpPr>
          <p:cNvPr id="406" name="Text Box 22"/>
          <p:cNvSpPr txBox="1">
            <a:spLocks noChangeArrowheads="1"/>
          </p:cNvSpPr>
          <p:nvPr/>
        </p:nvSpPr>
        <p:spPr bwMode="auto">
          <a:xfrm>
            <a:off x="1754717" y="5301373"/>
            <a:ext cx="325438" cy="153987"/>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10</a:t>
            </a:r>
            <a:r>
              <a:rPr lang="lt-LT" sz="1000" baseline="30000">
                <a:solidFill>
                  <a:srgbClr val="55565A"/>
                </a:solidFill>
                <a:latin typeface="Frutiger LT Com 55 Roman"/>
              </a:rPr>
              <a:t>-3</a:t>
            </a:r>
          </a:p>
        </p:txBody>
      </p:sp>
      <p:sp>
        <p:nvSpPr>
          <p:cNvPr id="407" name="Text Box 22"/>
          <p:cNvSpPr txBox="1">
            <a:spLocks noChangeArrowheads="1"/>
          </p:cNvSpPr>
          <p:nvPr/>
        </p:nvSpPr>
        <p:spPr bwMode="auto">
          <a:xfrm>
            <a:off x="1754717" y="4475873"/>
            <a:ext cx="325438" cy="152400"/>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10</a:t>
            </a:r>
            <a:r>
              <a:rPr lang="lt-LT" sz="1000" baseline="30000">
                <a:solidFill>
                  <a:srgbClr val="55565A"/>
                </a:solidFill>
                <a:latin typeface="Frutiger LT Com 55 Roman"/>
              </a:rPr>
              <a:t>-2</a:t>
            </a:r>
          </a:p>
        </p:txBody>
      </p:sp>
      <p:sp>
        <p:nvSpPr>
          <p:cNvPr id="408" name="Text Box 22"/>
          <p:cNvSpPr txBox="1">
            <a:spLocks noChangeArrowheads="1"/>
          </p:cNvSpPr>
          <p:nvPr/>
        </p:nvSpPr>
        <p:spPr bwMode="auto">
          <a:xfrm>
            <a:off x="1757892" y="3640848"/>
            <a:ext cx="325438" cy="153987"/>
          </a:xfrm>
          <a:prstGeom prst="rect">
            <a:avLst/>
          </a:prstGeom>
          <a:noFill/>
          <a:ln w="9525">
            <a:noFill/>
            <a:miter lim="800000"/>
            <a:headEnd/>
            <a:tailEnd/>
          </a:ln>
        </p:spPr>
        <p:txBody>
          <a:bodyPr lIns="0" tIns="0" rIns="0" bIns="0">
            <a:spAutoFit/>
          </a:bodyPr>
          <a:lstStyle/>
          <a:p>
            <a:pPr algn="r"/>
            <a:r>
              <a:rPr lang="lt-LT" sz="1000">
                <a:solidFill>
                  <a:srgbClr val="55565A"/>
                </a:solidFill>
                <a:latin typeface="Frutiger LT Com 55 Roman"/>
              </a:rPr>
              <a:t>10</a:t>
            </a:r>
            <a:r>
              <a:rPr lang="lt-LT" sz="1000" baseline="30000">
                <a:solidFill>
                  <a:srgbClr val="55565A"/>
                </a:solidFill>
                <a:latin typeface="Frutiger LT Com 55 Roman"/>
              </a:rPr>
              <a:t>-1</a:t>
            </a:r>
          </a:p>
        </p:txBody>
      </p:sp>
      <p:sp>
        <p:nvSpPr>
          <p:cNvPr id="409" name="Text Box 22"/>
          <p:cNvSpPr txBox="1">
            <a:spLocks noChangeArrowheads="1"/>
          </p:cNvSpPr>
          <p:nvPr/>
        </p:nvSpPr>
        <p:spPr bwMode="auto">
          <a:xfrm>
            <a:off x="1756305" y="2794710"/>
            <a:ext cx="323850" cy="184150"/>
          </a:xfrm>
          <a:prstGeom prst="rect">
            <a:avLst/>
          </a:prstGeom>
          <a:noFill/>
          <a:ln w="9525">
            <a:noFill/>
            <a:miter lim="800000"/>
            <a:headEnd/>
            <a:tailEnd/>
          </a:ln>
        </p:spPr>
        <p:txBody>
          <a:bodyPr lIns="0" tIns="0" rIns="0" bIns="0">
            <a:spAutoFit/>
          </a:bodyPr>
          <a:lstStyle/>
          <a:p>
            <a:pPr algn="r"/>
            <a:r>
              <a:rPr lang="lt-LT" sz="1200">
                <a:solidFill>
                  <a:srgbClr val="55565A"/>
                </a:solidFill>
                <a:latin typeface="Frutiger LT Com 55 Roman"/>
              </a:rPr>
              <a:t>10</a:t>
            </a:r>
            <a:r>
              <a:rPr lang="lt-LT" sz="1200" baseline="30000">
                <a:solidFill>
                  <a:srgbClr val="55565A"/>
                </a:solidFill>
                <a:latin typeface="Frutiger LT Com 55 Roman"/>
              </a:rPr>
              <a:t>0</a:t>
            </a:r>
          </a:p>
        </p:txBody>
      </p:sp>
      <p:sp>
        <p:nvSpPr>
          <p:cNvPr id="410" name="Text Box 22"/>
          <p:cNvSpPr txBox="1">
            <a:spLocks noChangeArrowheads="1"/>
          </p:cNvSpPr>
          <p:nvPr/>
        </p:nvSpPr>
        <p:spPr bwMode="auto">
          <a:xfrm>
            <a:off x="2015067" y="5782385"/>
            <a:ext cx="325438" cy="184150"/>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0</a:t>
            </a:r>
          </a:p>
        </p:txBody>
      </p:sp>
      <p:sp>
        <p:nvSpPr>
          <p:cNvPr id="411" name="Line 5"/>
          <p:cNvSpPr>
            <a:spLocks noChangeShapeType="1"/>
          </p:cNvSpPr>
          <p:nvPr/>
        </p:nvSpPr>
        <p:spPr bwMode="auto">
          <a:xfrm>
            <a:off x="2100792" y="5717298"/>
            <a:ext cx="4714875" cy="0"/>
          </a:xfrm>
          <a:prstGeom prst="line">
            <a:avLst/>
          </a:prstGeom>
          <a:noFill/>
          <a:ln w="19050">
            <a:solidFill>
              <a:schemeClr val="tx1"/>
            </a:solidFill>
            <a:round/>
            <a:headEnd/>
            <a:tailEnd/>
          </a:ln>
        </p:spPr>
        <p:txBody>
          <a:bodyPr wrap="none" anchor="ctr"/>
          <a:lstStyle/>
          <a:p>
            <a:endParaRPr lang="en-GB">
              <a:solidFill>
                <a:srgbClr val="55565A"/>
              </a:solidFill>
            </a:endParaRPr>
          </a:p>
        </p:txBody>
      </p:sp>
      <p:sp>
        <p:nvSpPr>
          <p:cNvPr id="412" name="Text Box 23"/>
          <p:cNvSpPr txBox="1">
            <a:spLocks noChangeArrowheads="1"/>
          </p:cNvSpPr>
          <p:nvPr/>
        </p:nvSpPr>
        <p:spPr bwMode="auto">
          <a:xfrm>
            <a:off x="6866986" y="5857527"/>
            <a:ext cx="790601" cy="307777"/>
          </a:xfrm>
          <a:prstGeom prst="rect">
            <a:avLst/>
          </a:prstGeom>
          <a:noFill/>
          <a:ln w="9525">
            <a:noFill/>
            <a:miter lim="800000"/>
            <a:headEnd/>
            <a:tailEnd/>
          </a:ln>
        </p:spPr>
        <p:txBody>
          <a:bodyPr wrap="none">
            <a:spAutoFit/>
          </a:bodyPr>
          <a:lstStyle/>
          <a:p>
            <a:pPr algn="ctr"/>
            <a:r>
              <a:rPr lang="lt-LT" sz="1400" b="1" dirty="0">
                <a:solidFill>
                  <a:srgbClr val="55565A"/>
                </a:solidFill>
                <a:latin typeface="Frutiger LT Com 55 Roman"/>
              </a:rPr>
              <a:t>valandos</a:t>
            </a:r>
          </a:p>
        </p:txBody>
      </p:sp>
      <p:sp>
        <p:nvSpPr>
          <p:cNvPr id="413" name="Line 12"/>
          <p:cNvSpPr>
            <a:spLocks noChangeShapeType="1"/>
          </p:cNvSpPr>
          <p:nvPr/>
        </p:nvSpPr>
        <p:spPr bwMode="auto">
          <a:xfrm rot="5400000" flipH="1">
            <a:off x="5009092" y="5677611"/>
            <a:ext cx="730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14" name="Line 12"/>
          <p:cNvSpPr>
            <a:spLocks noChangeShapeType="1"/>
          </p:cNvSpPr>
          <p:nvPr/>
        </p:nvSpPr>
        <p:spPr bwMode="auto">
          <a:xfrm rot="5400000" flipH="1">
            <a:off x="5585354" y="5677611"/>
            <a:ext cx="730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15" name="Line 12"/>
          <p:cNvSpPr>
            <a:spLocks noChangeShapeType="1"/>
          </p:cNvSpPr>
          <p:nvPr/>
        </p:nvSpPr>
        <p:spPr bwMode="auto">
          <a:xfrm rot="5400000" flipH="1">
            <a:off x="6742642" y="5677611"/>
            <a:ext cx="730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16" name="Line 12"/>
          <p:cNvSpPr>
            <a:spLocks noChangeShapeType="1"/>
          </p:cNvSpPr>
          <p:nvPr/>
        </p:nvSpPr>
        <p:spPr bwMode="auto">
          <a:xfrm rot="5400000" flipH="1">
            <a:off x="4429654" y="5677611"/>
            <a:ext cx="730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17" name="Line 12"/>
          <p:cNvSpPr>
            <a:spLocks noChangeShapeType="1"/>
          </p:cNvSpPr>
          <p:nvPr/>
        </p:nvSpPr>
        <p:spPr bwMode="auto">
          <a:xfrm rot="5400000" flipH="1">
            <a:off x="3859742" y="5677611"/>
            <a:ext cx="730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18" name="Line 12"/>
          <p:cNvSpPr>
            <a:spLocks noChangeShapeType="1"/>
          </p:cNvSpPr>
          <p:nvPr/>
        </p:nvSpPr>
        <p:spPr bwMode="auto">
          <a:xfrm rot="5400000" flipH="1">
            <a:off x="3277129" y="5677611"/>
            <a:ext cx="730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19" name="Line 12"/>
          <p:cNvSpPr>
            <a:spLocks noChangeShapeType="1"/>
          </p:cNvSpPr>
          <p:nvPr/>
        </p:nvSpPr>
        <p:spPr bwMode="auto">
          <a:xfrm rot="5400000" flipH="1">
            <a:off x="2699279" y="5677611"/>
            <a:ext cx="73025"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20" name="Text Box 22"/>
          <p:cNvSpPr txBox="1">
            <a:spLocks noChangeArrowheads="1"/>
          </p:cNvSpPr>
          <p:nvPr/>
        </p:nvSpPr>
        <p:spPr bwMode="auto">
          <a:xfrm>
            <a:off x="2583392" y="5776035"/>
            <a:ext cx="325438" cy="185738"/>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12</a:t>
            </a:r>
          </a:p>
        </p:txBody>
      </p:sp>
      <p:sp>
        <p:nvSpPr>
          <p:cNvPr id="421" name="Text Box 22"/>
          <p:cNvSpPr txBox="1">
            <a:spLocks noChangeArrowheads="1"/>
          </p:cNvSpPr>
          <p:nvPr/>
        </p:nvSpPr>
        <p:spPr bwMode="auto">
          <a:xfrm>
            <a:off x="3154892" y="5774448"/>
            <a:ext cx="325438" cy="184150"/>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24</a:t>
            </a:r>
          </a:p>
        </p:txBody>
      </p:sp>
      <p:sp>
        <p:nvSpPr>
          <p:cNvPr id="422" name="Text Box 22"/>
          <p:cNvSpPr txBox="1">
            <a:spLocks noChangeArrowheads="1"/>
          </p:cNvSpPr>
          <p:nvPr/>
        </p:nvSpPr>
        <p:spPr bwMode="auto">
          <a:xfrm>
            <a:off x="3732742" y="5779210"/>
            <a:ext cx="325438" cy="184150"/>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36</a:t>
            </a:r>
          </a:p>
        </p:txBody>
      </p:sp>
      <p:sp>
        <p:nvSpPr>
          <p:cNvPr id="423" name="Text Box 22"/>
          <p:cNvSpPr txBox="1">
            <a:spLocks noChangeArrowheads="1"/>
          </p:cNvSpPr>
          <p:nvPr/>
        </p:nvSpPr>
        <p:spPr bwMode="auto">
          <a:xfrm>
            <a:off x="4307417" y="5782385"/>
            <a:ext cx="325438" cy="184150"/>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48</a:t>
            </a:r>
          </a:p>
        </p:txBody>
      </p:sp>
      <p:sp>
        <p:nvSpPr>
          <p:cNvPr id="424" name="Text Box 22"/>
          <p:cNvSpPr txBox="1">
            <a:spLocks noChangeArrowheads="1"/>
          </p:cNvSpPr>
          <p:nvPr/>
        </p:nvSpPr>
        <p:spPr bwMode="auto">
          <a:xfrm>
            <a:off x="4886855" y="5774448"/>
            <a:ext cx="325437" cy="184150"/>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60</a:t>
            </a:r>
          </a:p>
        </p:txBody>
      </p:sp>
      <p:sp>
        <p:nvSpPr>
          <p:cNvPr id="425" name="Line 12"/>
          <p:cNvSpPr>
            <a:spLocks noChangeShapeType="1"/>
          </p:cNvSpPr>
          <p:nvPr/>
        </p:nvSpPr>
        <p:spPr bwMode="auto">
          <a:xfrm rot="5400000" flipH="1">
            <a:off x="6160823" y="5676817"/>
            <a:ext cx="71437"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26" name="Line 12"/>
          <p:cNvSpPr>
            <a:spLocks noChangeShapeType="1"/>
          </p:cNvSpPr>
          <p:nvPr/>
        </p:nvSpPr>
        <p:spPr bwMode="auto">
          <a:xfrm rot="5400000" flipH="1">
            <a:off x="6322748"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27" name="Line 12"/>
          <p:cNvSpPr>
            <a:spLocks noChangeShapeType="1"/>
          </p:cNvSpPr>
          <p:nvPr/>
        </p:nvSpPr>
        <p:spPr bwMode="auto">
          <a:xfrm rot="5400000" flipH="1">
            <a:off x="6468798"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28" name="Line 12"/>
          <p:cNvSpPr>
            <a:spLocks noChangeShapeType="1"/>
          </p:cNvSpPr>
          <p:nvPr/>
        </p:nvSpPr>
        <p:spPr bwMode="auto">
          <a:xfrm rot="5400000" flipH="1">
            <a:off x="6618024" y="5697454"/>
            <a:ext cx="36512"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29" name="Line 12"/>
          <p:cNvSpPr>
            <a:spLocks noChangeShapeType="1"/>
          </p:cNvSpPr>
          <p:nvPr/>
        </p:nvSpPr>
        <p:spPr bwMode="auto">
          <a:xfrm rot="5400000" flipH="1">
            <a:off x="5746485"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0" name="Line 12"/>
          <p:cNvSpPr>
            <a:spLocks noChangeShapeType="1"/>
          </p:cNvSpPr>
          <p:nvPr/>
        </p:nvSpPr>
        <p:spPr bwMode="auto">
          <a:xfrm rot="5400000" flipH="1">
            <a:off x="5892535"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1" name="Line 12"/>
          <p:cNvSpPr>
            <a:spLocks noChangeShapeType="1"/>
          </p:cNvSpPr>
          <p:nvPr/>
        </p:nvSpPr>
        <p:spPr bwMode="auto">
          <a:xfrm rot="5400000" flipH="1">
            <a:off x="6041761" y="5697454"/>
            <a:ext cx="36512"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2" name="Line 12"/>
          <p:cNvSpPr>
            <a:spLocks noChangeShapeType="1"/>
          </p:cNvSpPr>
          <p:nvPr/>
        </p:nvSpPr>
        <p:spPr bwMode="auto">
          <a:xfrm rot="5400000" flipH="1">
            <a:off x="5171810" y="5692692"/>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3" name="Line 12"/>
          <p:cNvSpPr>
            <a:spLocks noChangeShapeType="1"/>
          </p:cNvSpPr>
          <p:nvPr/>
        </p:nvSpPr>
        <p:spPr bwMode="auto">
          <a:xfrm rot="5400000" flipH="1">
            <a:off x="5317860" y="5692692"/>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4" name="Line 12"/>
          <p:cNvSpPr>
            <a:spLocks noChangeShapeType="1"/>
          </p:cNvSpPr>
          <p:nvPr/>
        </p:nvSpPr>
        <p:spPr bwMode="auto">
          <a:xfrm rot="5400000" flipH="1">
            <a:off x="5467086" y="5694279"/>
            <a:ext cx="36512"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5" name="Line 12"/>
          <p:cNvSpPr>
            <a:spLocks noChangeShapeType="1"/>
          </p:cNvSpPr>
          <p:nvPr/>
        </p:nvSpPr>
        <p:spPr bwMode="auto">
          <a:xfrm rot="5400000" flipH="1">
            <a:off x="4593960"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6" name="Line 12"/>
          <p:cNvSpPr>
            <a:spLocks noChangeShapeType="1"/>
          </p:cNvSpPr>
          <p:nvPr/>
        </p:nvSpPr>
        <p:spPr bwMode="auto">
          <a:xfrm rot="5400000" flipH="1">
            <a:off x="4740010"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7" name="Line 12"/>
          <p:cNvSpPr>
            <a:spLocks noChangeShapeType="1"/>
          </p:cNvSpPr>
          <p:nvPr/>
        </p:nvSpPr>
        <p:spPr bwMode="auto">
          <a:xfrm rot="5400000" flipH="1">
            <a:off x="4889236" y="5697454"/>
            <a:ext cx="36512"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8" name="Line 12"/>
          <p:cNvSpPr>
            <a:spLocks noChangeShapeType="1"/>
          </p:cNvSpPr>
          <p:nvPr/>
        </p:nvSpPr>
        <p:spPr bwMode="auto">
          <a:xfrm rot="5400000" flipH="1">
            <a:off x="4016110"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39" name="Line 12"/>
          <p:cNvSpPr>
            <a:spLocks noChangeShapeType="1"/>
          </p:cNvSpPr>
          <p:nvPr/>
        </p:nvSpPr>
        <p:spPr bwMode="auto">
          <a:xfrm rot="5400000" flipH="1">
            <a:off x="4162160"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0" name="Line 12"/>
          <p:cNvSpPr>
            <a:spLocks noChangeShapeType="1"/>
          </p:cNvSpPr>
          <p:nvPr/>
        </p:nvSpPr>
        <p:spPr bwMode="auto">
          <a:xfrm rot="5400000" flipH="1">
            <a:off x="4311386" y="5697454"/>
            <a:ext cx="36512"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1" name="Line 12"/>
          <p:cNvSpPr>
            <a:spLocks noChangeShapeType="1"/>
          </p:cNvSpPr>
          <p:nvPr/>
        </p:nvSpPr>
        <p:spPr bwMode="auto">
          <a:xfrm rot="5400000" flipH="1">
            <a:off x="3443023" y="5692692"/>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2" name="Line 12"/>
          <p:cNvSpPr>
            <a:spLocks noChangeShapeType="1"/>
          </p:cNvSpPr>
          <p:nvPr/>
        </p:nvSpPr>
        <p:spPr bwMode="auto">
          <a:xfrm rot="5400000" flipH="1">
            <a:off x="3692260" y="5692692"/>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3" name="Line 12"/>
          <p:cNvSpPr>
            <a:spLocks noChangeShapeType="1"/>
          </p:cNvSpPr>
          <p:nvPr/>
        </p:nvSpPr>
        <p:spPr bwMode="auto">
          <a:xfrm rot="5400000" flipH="1">
            <a:off x="3738299" y="5694279"/>
            <a:ext cx="36512"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4" name="Line 12"/>
          <p:cNvSpPr>
            <a:spLocks noChangeShapeType="1"/>
          </p:cNvSpPr>
          <p:nvPr/>
        </p:nvSpPr>
        <p:spPr bwMode="auto">
          <a:xfrm rot="5400000" flipH="1">
            <a:off x="2860410"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5" name="Line 12"/>
          <p:cNvSpPr>
            <a:spLocks noChangeShapeType="1"/>
          </p:cNvSpPr>
          <p:nvPr/>
        </p:nvSpPr>
        <p:spPr bwMode="auto">
          <a:xfrm rot="5400000" flipH="1">
            <a:off x="3006460"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6" name="Line 12"/>
          <p:cNvSpPr>
            <a:spLocks noChangeShapeType="1"/>
          </p:cNvSpPr>
          <p:nvPr/>
        </p:nvSpPr>
        <p:spPr bwMode="auto">
          <a:xfrm rot="5400000" flipH="1">
            <a:off x="3155686" y="5697454"/>
            <a:ext cx="36512"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7" name="Line 12"/>
          <p:cNvSpPr>
            <a:spLocks noChangeShapeType="1"/>
          </p:cNvSpPr>
          <p:nvPr/>
        </p:nvSpPr>
        <p:spPr bwMode="auto">
          <a:xfrm rot="5400000" flipH="1">
            <a:off x="2428610" y="5695867"/>
            <a:ext cx="36513"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8" name="Line 12"/>
          <p:cNvSpPr>
            <a:spLocks noChangeShapeType="1"/>
          </p:cNvSpPr>
          <p:nvPr/>
        </p:nvSpPr>
        <p:spPr bwMode="auto">
          <a:xfrm rot="5400000" flipH="1">
            <a:off x="2577836" y="5697454"/>
            <a:ext cx="36512" cy="0"/>
          </a:xfrm>
          <a:prstGeom prst="line">
            <a:avLst/>
          </a:prstGeom>
          <a:noFill/>
          <a:ln w="12700">
            <a:solidFill>
              <a:schemeClr val="tx1"/>
            </a:solidFill>
            <a:round/>
            <a:headEnd/>
            <a:tailEnd/>
          </a:ln>
        </p:spPr>
        <p:txBody>
          <a:bodyPr wrap="none" anchor="ctr"/>
          <a:lstStyle/>
          <a:p>
            <a:endParaRPr lang="en-GB">
              <a:solidFill>
                <a:srgbClr val="55565A"/>
              </a:solidFill>
            </a:endParaRPr>
          </a:p>
        </p:txBody>
      </p:sp>
      <p:sp>
        <p:nvSpPr>
          <p:cNvPr id="449" name="Text Box 22"/>
          <p:cNvSpPr txBox="1">
            <a:spLocks noChangeArrowheads="1"/>
          </p:cNvSpPr>
          <p:nvPr/>
        </p:nvSpPr>
        <p:spPr bwMode="auto">
          <a:xfrm>
            <a:off x="5463117" y="5779210"/>
            <a:ext cx="323850" cy="184150"/>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72</a:t>
            </a:r>
          </a:p>
        </p:txBody>
      </p:sp>
      <p:sp>
        <p:nvSpPr>
          <p:cNvPr id="450" name="Text Box 22"/>
          <p:cNvSpPr txBox="1">
            <a:spLocks noChangeArrowheads="1"/>
          </p:cNvSpPr>
          <p:nvPr/>
        </p:nvSpPr>
        <p:spPr bwMode="auto">
          <a:xfrm>
            <a:off x="6037792" y="5782385"/>
            <a:ext cx="323850" cy="184150"/>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84</a:t>
            </a:r>
          </a:p>
        </p:txBody>
      </p:sp>
      <p:sp>
        <p:nvSpPr>
          <p:cNvPr id="451" name="Text Box 22"/>
          <p:cNvSpPr txBox="1">
            <a:spLocks noChangeArrowheads="1"/>
          </p:cNvSpPr>
          <p:nvPr/>
        </p:nvSpPr>
        <p:spPr bwMode="auto">
          <a:xfrm>
            <a:off x="6615642" y="5774448"/>
            <a:ext cx="325438" cy="184150"/>
          </a:xfrm>
          <a:prstGeom prst="rect">
            <a:avLst/>
          </a:prstGeom>
          <a:noFill/>
          <a:ln w="9525">
            <a:noFill/>
            <a:miter lim="800000"/>
            <a:headEnd/>
            <a:tailEnd/>
          </a:ln>
        </p:spPr>
        <p:txBody>
          <a:bodyPr lIns="0" tIns="0" rIns="0" bIns="0">
            <a:spAutoFit/>
          </a:bodyPr>
          <a:lstStyle/>
          <a:p>
            <a:pPr algn="ctr"/>
            <a:r>
              <a:rPr lang="lt-LT" sz="1200">
                <a:solidFill>
                  <a:srgbClr val="55565A"/>
                </a:solidFill>
                <a:latin typeface="Frutiger LT Com 55 Roman"/>
              </a:rPr>
              <a:t>96</a:t>
            </a:r>
          </a:p>
        </p:txBody>
      </p:sp>
      <p:sp>
        <p:nvSpPr>
          <p:cNvPr id="452" name="Text Box 23"/>
          <p:cNvSpPr txBox="1">
            <a:spLocks noChangeArrowheads="1"/>
          </p:cNvSpPr>
          <p:nvPr/>
        </p:nvSpPr>
        <p:spPr bwMode="auto">
          <a:xfrm>
            <a:off x="1044048" y="2085098"/>
            <a:ext cx="2156360" cy="338554"/>
          </a:xfrm>
          <a:prstGeom prst="rect">
            <a:avLst/>
          </a:prstGeom>
          <a:noFill/>
          <a:ln w="9525">
            <a:noFill/>
            <a:miter lim="800000"/>
            <a:headEnd/>
            <a:tailEnd/>
          </a:ln>
        </p:spPr>
        <p:txBody>
          <a:bodyPr wrap="none">
            <a:spAutoFit/>
          </a:bodyPr>
          <a:lstStyle/>
          <a:p>
            <a:pPr algn="ctr"/>
            <a:r>
              <a:rPr lang="lt-LT" sz="1600" b="1" dirty="0">
                <a:solidFill>
                  <a:srgbClr val="55565A"/>
                </a:solidFill>
                <a:latin typeface="Frutiger LT Com 55 Roman"/>
              </a:rPr>
              <a:t>Greitas panaudojimas</a:t>
            </a:r>
          </a:p>
        </p:txBody>
      </p:sp>
      <p:sp>
        <p:nvSpPr>
          <p:cNvPr id="453" name="Text Box 23"/>
          <p:cNvSpPr txBox="1">
            <a:spLocks noChangeArrowheads="1"/>
          </p:cNvSpPr>
          <p:nvPr/>
        </p:nvSpPr>
        <p:spPr bwMode="auto">
          <a:xfrm>
            <a:off x="5575113" y="2066048"/>
            <a:ext cx="1428597" cy="338554"/>
          </a:xfrm>
          <a:prstGeom prst="rect">
            <a:avLst/>
          </a:prstGeom>
          <a:noFill/>
          <a:ln w="9525">
            <a:noFill/>
            <a:miter lim="800000"/>
            <a:headEnd/>
            <a:tailEnd/>
          </a:ln>
        </p:spPr>
        <p:txBody>
          <a:bodyPr wrap="none">
            <a:spAutoFit/>
          </a:bodyPr>
          <a:lstStyle/>
          <a:p>
            <a:pPr algn="ctr"/>
            <a:r>
              <a:rPr lang="lt-LT" sz="1600" b="1" dirty="0">
                <a:solidFill>
                  <a:srgbClr val="55565A"/>
                </a:solidFill>
                <a:latin typeface="Frutiger LT Com 55 Roman"/>
              </a:rPr>
              <a:t>Eliminacija</a:t>
            </a:r>
          </a:p>
        </p:txBody>
      </p:sp>
      <p:sp>
        <p:nvSpPr>
          <p:cNvPr id="454" name="Text Box 23"/>
          <p:cNvSpPr txBox="1">
            <a:spLocks noChangeArrowheads="1"/>
          </p:cNvSpPr>
          <p:nvPr/>
        </p:nvSpPr>
        <p:spPr bwMode="auto">
          <a:xfrm>
            <a:off x="6408738" y="2858211"/>
            <a:ext cx="1468672" cy="523220"/>
          </a:xfrm>
          <a:prstGeom prst="rect">
            <a:avLst/>
          </a:prstGeom>
          <a:noFill/>
          <a:ln w="9525">
            <a:noFill/>
            <a:miter lim="800000"/>
            <a:headEnd/>
            <a:tailEnd/>
          </a:ln>
        </p:spPr>
        <p:txBody>
          <a:bodyPr wrap="none">
            <a:spAutoFit/>
          </a:bodyPr>
          <a:lstStyle/>
          <a:p>
            <a:r>
              <a:rPr lang="lt-LT" sz="1400" dirty="0" err="1">
                <a:solidFill>
                  <a:srgbClr val="55565A"/>
                </a:solidFill>
                <a:latin typeface="Frutiger LT Com 55 Roman"/>
              </a:rPr>
              <a:t>i.v</a:t>
            </a:r>
            <a:r>
              <a:rPr lang="lt-LT" sz="1400" dirty="0">
                <a:solidFill>
                  <a:srgbClr val="55565A"/>
                </a:solidFill>
                <a:latin typeface="Frutiger LT Com 55 Roman"/>
              </a:rPr>
              <a:t>. treprostinilis </a:t>
            </a:r>
          </a:p>
          <a:p>
            <a:r>
              <a:rPr lang="lt-LT" sz="1400" dirty="0" err="1">
                <a:solidFill>
                  <a:srgbClr val="55565A"/>
                </a:solidFill>
                <a:latin typeface="Frutiger LT Com 55 Roman"/>
              </a:rPr>
              <a:t>s.c</a:t>
            </a:r>
            <a:r>
              <a:rPr lang="lt-LT" sz="1400" dirty="0">
                <a:solidFill>
                  <a:srgbClr val="55565A"/>
                </a:solidFill>
                <a:latin typeface="Frutiger LT Com 55 Roman"/>
              </a:rPr>
              <a:t>. treprostinilis</a:t>
            </a:r>
          </a:p>
        </p:txBody>
      </p:sp>
      <p:sp>
        <p:nvSpPr>
          <p:cNvPr id="455" name="Isosceles Triangle 454"/>
          <p:cNvSpPr/>
          <p:nvPr/>
        </p:nvSpPr>
        <p:spPr>
          <a:xfrm>
            <a:off x="6185430" y="3210635"/>
            <a:ext cx="61912" cy="46038"/>
          </a:xfrm>
          <a:prstGeom prst="triangle">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456" name="Isosceles Triangle 455"/>
          <p:cNvSpPr/>
          <p:nvPr/>
        </p:nvSpPr>
        <p:spPr>
          <a:xfrm>
            <a:off x="6290205" y="3210635"/>
            <a:ext cx="61912" cy="46038"/>
          </a:xfrm>
          <a:prstGeom prst="triangle">
            <a:avLst/>
          </a:prstGeom>
          <a:solidFill>
            <a:srgbClr val="A71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cxnSp>
        <p:nvCxnSpPr>
          <p:cNvPr id="457" name="Straight Connector 456"/>
          <p:cNvCxnSpPr/>
          <p:nvPr/>
        </p:nvCxnSpPr>
        <p:spPr>
          <a:xfrm rot="5400000" flipH="1" flipV="1">
            <a:off x="4165336" y="4141704"/>
            <a:ext cx="2916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Arrow Connector 457"/>
          <p:cNvCxnSpPr/>
          <p:nvPr/>
        </p:nvCxnSpPr>
        <p:spPr>
          <a:xfrm>
            <a:off x="2346855" y="4382210"/>
            <a:ext cx="3240087" cy="1588"/>
          </a:xfrm>
          <a:prstGeom prst="straightConnector1">
            <a:avLst/>
          </a:prstGeom>
          <a:ln>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459" name="Text Box 23"/>
          <p:cNvSpPr txBox="1">
            <a:spLocks noChangeArrowheads="1"/>
          </p:cNvSpPr>
          <p:nvPr/>
        </p:nvSpPr>
        <p:spPr bwMode="auto">
          <a:xfrm>
            <a:off x="3106250" y="4105985"/>
            <a:ext cx="1491114" cy="261610"/>
          </a:xfrm>
          <a:prstGeom prst="rect">
            <a:avLst/>
          </a:prstGeom>
          <a:noFill/>
          <a:ln w="9525">
            <a:noFill/>
            <a:miter lim="800000"/>
            <a:headEnd/>
            <a:tailEnd/>
          </a:ln>
        </p:spPr>
        <p:txBody>
          <a:bodyPr wrap="none">
            <a:spAutoFit/>
          </a:bodyPr>
          <a:lstStyle/>
          <a:p>
            <a:pPr algn="ctr"/>
            <a:r>
              <a:rPr lang="lt-LT" sz="1100" b="1" dirty="0">
                <a:solidFill>
                  <a:srgbClr val="55565A"/>
                </a:solidFill>
                <a:latin typeface="Frutiger LT Com 55 Roman"/>
              </a:rPr>
              <a:t>Srovės greitis</a:t>
            </a:r>
          </a:p>
        </p:txBody>
      </p:sp>
      <p:sp>
        <p:nvSpPr>
          <p:cNvPr id="460" name="Oval 459"/>
          <p:cNvSpPr/>
          <p:nvPr/>
        </p:nvSpPr>
        <p:spPr>
          <a:xfrm>
            <a:off x="6190192" y="3005848"/>
            <a:ext cx="50800" cy="49212"/>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sp>
        <p:nvSpPr>
          <p:cNvPr id="461" name="Oval 460"/>
          <p:cNvSpPr/>
          <p:nvPr/>
        </p:nvSpPr>
        <p:spPr>
          <a:xfrm>
            <a:off x="6296555" y="3005848"/>
            <a:ext cx="50800" cy="49212"/>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55565A"/>
              </a:solidFill>
            </a:endParaRPr>
          </a:p>
        </p:txBody>
      </p:sp>
      <p:cxnSp>
        <p:nvCxnSpPr>
          <p:cNvPr id="462" name="Straight Connector 461"/>
          <p:cNvCxnSpPr/>
          <p:nvPr/>
        </p:nvCxnSpPr>
        <p:spPr>
          <a:xfrm>
            <a:off x="6177492" y="3029660"/>
            <a:ext cx="179388" cy="0"/>
          </a:xfrm>
          <a:prstGeom prst="line">
            <a:avLst/>
          </a:prstGeom>
          <a:ln w="1905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6177492" y="3232860"/>
            <a:ext cx="179388" cy="0"/>
          </a:xfrm>
          <a:prstGeom prst="line">
            <a:avLst/>
          </a:prstGeom>
          <a:ln w="19050">
            <a:solidFill>
              <a:srgbClr val="A719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477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dirty="0"/>
              <a:t>Perėjimas nuo treprostinilio vartojimo po oda prie vartojimo į veną </a:t>
            </a:r>
          </a:p>
        </p:txBody>
      </p:sp>
      <p:sp>
        <p:nvSpPr>
          <p:cNvPr id="3" name="Inhaltsplatzhalter 2"/>
          <p:cNvSpPr>
            <a:spLocks noGrp="1"/>
          </p:cNvSpPr>
          <p:nvPr>
            <p:ph idx="1"/>
          </p:nvPr>
        </p:nvSpPr>
        <p:spPr>
          <a:xfrm>
            <a:off x="611560" y="1417638"/>
            <a:ext cx="8136904" cy="4387626"/>
          </a:xfrm>
        </p:spPr>
        <p:txBody>
          <a:bodyPr>
            <a:noAutofit/>
          </a:bodyPr>
          <a:lstStyle/>
          <a:p>
            <a:pPr marL="266700" indent="-266700">
              <a:buClr>
                <a:srgbClr val="D00A2D"/>
              </a:buClr>
              <a:buFont typeface="Arial" panose="020B0604020202020204" pitchFamily="34" charset="0"/>
              <a:buChar char="•"/>
            </a:pPr>
            <a:r>
              <a:rPr lang="lt-LT" sz="2200" dirty="0"/>
              <a:t>Jei planuojate pereiti nuo infuzijos </a:t>
            </a:r>
            <a:r>
              <a:rPr lang="en-US" sz="2200" dirty="0" err="1"/>
              <a:t>po</a:t>
            </a:r>
            <a:r>
              <a:rPr lang="en-US" sz="2200" dirty="0"/>
              <a:t> </a:t>
            </a:r>
            <a:r>
              <a:rPr lang="en-US" sz="2200" dirty="0" err="1"/>
              <a:t>oda</a:t>
            </a:r>
            <a:r>
              <a:rPr lang="en-US" sz="2200" dirty="0"/>
              <a:t> </a:t>
            </a:r>
            <a:r>
              <a:rPr lang="lt-LT" sz="2200" dirty="0"/>
              <a:t>prie infuzijos</a:t>
            </a:r>
            <a:r>
              <a:rPr lang="en-US" sz="2200" dirty="0"/>
              <a:t> į </a:t>
            </a:r>
            <a:r>
              <a:rPr lang="en-US" sz="2200" dirty="0" err="1"/>
              <a:t>veną</a:t>
            </a:r>
            <a:r>
              <a:rPr lang="en-US" sz="2200" dirty="0"/>
              <a:t>:</a:t>
            </a:r>
            <a:endParaRPr lang="lt-LT" sz="2200" dirty="0"/>
          </a:p>
          <a:p>
            <a:pPr marL="628650" indent="-361950">
              <a:buClr>
                <a:srgbClr val="D00A2D"/>
              </a:buClr>
              <a:buFont typeface="Wingdings" panose="05000000000000000000" pitchFamily="2" charset="2"/>
              <a:buChar char="Ø"/>
            </a:pPr>
            <a:r>
              <a:rPr lang="lt-LT" sz="1800" dirty="0"/>
              <a:t>Nepraskiestiems vaistams pasirinkite ambulatorinėmis sąlygomis naudojamą pompą, kurioje srovės greitis didesnis nei nepraskiesto vaisto </a:t>
            </a:r>
            <a:r>
              <a:rPr lang="lt-LT" sz="1800" dirty="0" err="1"/>
              <a:t>s.c</a:t>
            </a:r>
            <a:r>
              <a:rPr lang="lt-LT" sz="1800" dirty="0"/>
              <a:t>. </a:t>
            </a:r>
            <a:r>
              <a:rPr lang="lt-LT" sz="1800" dirty="0" err="1"/>
              <a:t>mikroinfuzijos</a:t>
            </a:r>
            <a:r>
              <a:rPr lang="lt-LT" sz="1800" dirty="0"/>
              <a:t> pompoje. </a:t>
            </a:r>
          </a:p>
          <a:p>
            <a:pPr marL="628650" indent="-361950">
              <a:buClr>
                <a:srgbClr val="D00A2D"/>
              </a:buClr>
              <a:buFont typeface="Wingdings" panose="05000000000000000000" pitchFamily="2" charset="2"/>
              <a:buChar char="Ø"/>
            </a:pPr>
            <a:r>
              <a:rPr lang="lt-LT" sz="1800" dirty="0"/>
              <a:t>Būkite atidūs perskaičiuodami praskiesto vaistinio preparato sistemoje naudojamas koncentracijas ir infuzijos greitį.</a:t>
            </a:r>
          </a:p>
          <a:p>
            <a:pPr marL="628650" indent="-361950">
              <a:buClr>
                <a:srgbClr val="D00A2D"/>
              </a:buClr>
              <a:buFont typeface="Wingdings" panose="05000000000000000000" pitchFamily="2" charset="2"/>
              <a:buChar char="Ø"/>
            </a:pPr>
            <a:r>
              <a:rPr lang="lt-LT" sz="1800" dirty="0"/>
              <a:t>Pasirūpinkite, kad pacientas būtų gerai </a:t>
            </a:r>
            <a:r>
              <a:rPr lang="en-US" sz="1800" dirty="0" err="1"/>
              <a:t>apmokytas</a:t>
            </a:r>
            <a:r>
              <a:rPr lang="lt-LT" sz="1800" dirty="0"/>
              <a:t> ir </a:t>
            </a:r>
            <a:r>
              <a:rPr lang="en-US" sz="1800" dirty="0" err="1"/>
              <a:t>kompetetingas</a:t>
            </a:r>
            <a:r>
              <a:rPr lang="lt-LT" sz="1800" dirty="0"/>
              <a:t> naudoti naują pompą, jungties vamzdelius bei suprastų apsisaugojimo nuo KSKI rizikos valdymo strategiją.</a:t>
            </a:r>
          </a:p>
          <a:p>
            <a:pPr marL="628650" indent="-361950">
              <a:buClr>
                <a:srgbClr val="D00A2D"/>
              </a:buClr>
              <a:buFont typeface="Wingdings" panose="05000000000000000000" pitchFamily="2" charset="2"/>
              <a:buChar char="Ø"/>
            </a:pPr>
            <a:r>
              <a:rPr lang="lt-LT" sz="1800" dirty="0"/>
              <a:t>Perėjimas visada atliekamas stebint gydytojui.</a:t>
            </a:r>
          </a:p>
          <a:p>
            <a:pPr marL="628650" indent="-361950">
              <a:buClr>
                <a:srgbClr val="D00A2D"/>
              </a:buClr>
              <a:buFont typeface="Wingdings" panose="05000000000000000000" pitchFamily="2" charset="2"/>
              <a:buChar char="Ø"/>
            </a:pPr>
            <a:r>
              <a:rPr lang="lt-LT" sz="1800" dirty="0"/>
              <a:t>Stebėkite, ar nėra laikinų perdozavimo požymių (galvos skausmo, karščio pylimo ir kt.) ir esant reikalui, būkite pasirengę trumpam nutraukti infuziją</a:t>
            </a:r>
            <a:r>
              <a:rPr lang="en-US" sz="1800" dirty="0"/>
              <a:t> į </a:t>
            </a:r>
            <a:r>
              <a:rPr lang="en-US" sz="1800" dirty="0" err="1"/>
              <a:t>veną</a:t>
            </a:r>
            <a:r>
              <a:rPr lang="lt-LT" sz="1800" dirty="0"/>
              <a:t>, nes </a:t>
            </a:r>
            <a:r>
              <a:rPr lang="en-US" sz="1800" dirty="0" err="1"/>
              <a:t>infuzijos</a:t>
            </a:r>
            <a:r>
              <a:rPr lang="en-US" sz="1800" dirty="0"/>
              <a:t> </a:t>
            </a:r>
            <a:r>
              <a:rPr lang="en-US" sz="1800" dirty="0" err="1"/>
              <a:t>po</a:t>
            </a:r>
            <a:r>
              <a:rPr lang="en-US" sz="1800" dirty="0"/>
              <a:t> </a:t>
            </a:r>
            <a:r>
              <a:rPr lang="en-US" sz="1800" dirty="0" err="1"/>
              <a:t>oda</a:t>
            </a:r>
            <a:r>
              <a:rPr lang="lt-LT" sz="1800" dirty="0"/>
              <a:t> vietoje gali </a:t>
            </a:r>
            <a:r>
              <a:rPr lang="en-US" sz="1800" dirty="0" err="1"/>
              <a:t>būti</a:t>
            </a:r>
            <a:r>
              <a:rPr lang="en-US" sz="1800" dirty="0"/>
              <a:t> </a:t>
            </a:r>
            <a:r>
              <a:rPr lang="en-US" sz="1800" dirty="0" err="1"/>
              <a:t>susikaupę</a:t>
            </a:r>
            <a:r>
              <a:rPr lang="en-US" sz="1800" dirty="0"/>
              <a:t> </a:t>
            </a:r>
            <a:r>
              <a:rPr lang="en-US" sz="1800" dirty="0" err="1"/>
              <a:t>vaisto</a:t>
            </a:r>
            <a:r>
              <a:rPr lang="en-US" sz="1800" dirty="0"/>
              <a:t> </a:t>
            </a:r>
            <a:r>
              <a:rPr lang="en-US" sz="1800" dirty="0" err="1"/>
              <a:t>likučiai</a:t>
            </a:r>
            <a:r>
              <a:rPr lang="lt-LT" sz="1800" dirty="0"/>
              <a:t>, </a:t>
            </a:r>
            <a:r>
              <a:rPr lang="en-US" sz="1800" dirty="0" err="1"/>
              <a:t>kurie</a:t>
            </a:r>
            <a:r>
              <a:rPr lang="en-US" sz="1800" dirty="0"/>
              <a:t> </a:t>
            </a:r>
            <a:r>
              <a:rPr lang="en-US" sz="1800" dirty="0" err="1"/>
              <a:t>sukelia</a:t>
            </a:r>
            <a:r>
              <a:rPr lang="en-US" sz="1800" dirty="0"/>
              <a:t> </a:t>
            </a:r>
            <a:r>
              <a:rPr lang="en-US" sz="1800" dirty="0" err="1"/>
              <a:t>papildomą</a:t>
            </a:r>
            <a:r>
              <a:rPr lang="en-US" sz="1800" dirty="0"/>
              <a:t> </a:t>
            </a:r>
            <a:r>
              <a:rPr lang="en-US" sz="1800" dirty="0" err="1"/>
              <a:t>poveikį</a:t>
            </a:r>
            <a:r>
              <a:rPr lang="en-US" sz="1800" dirty="0"/>
              <a:t>.</a:t>
            </a:r>
            <a:endParaRPr lang="lt-LT" sz="1800" dirty="0"/>
          </a:p>
        </p:txBody>
      </p:sp>
      <p:sp>
        <p:nvSpPr>
          <p:cNvPr id="5" name="TextBox 4"/>
          <p:cNvSpPr txBox="1"/>
          <p:nvPr/>
        </p:nvSpPr>
        <p:spPr>
          <a:xfrm>
            <a:off x="1240619" y="6220189"/>
            <a:ext cx="3691421" cy="425796"/>
          </a:xfrm>
          <a:prstGeom prst="rect">
            <a:avLst/>
          </a:prstGeom>
          <a:solidFill>
            <a:sysClr val="window" lastClr="FFFFFF"/>
          </a:solidFill>
        </p:spPr>
        <p:txBody>
          <a:bodyPr wrap="square" lIns="0" tIns="0" rIns="0" bIns="0" rtlCol="0">
            <a:noAutofit/>
          </a:bodyPr>
          <a:lstStyle/>
          <a:p>
            <a:r>
              <a:rPr lang="lt-LT" sz="800" dirty="0">
                <a:solidFill>
                  <a:srgbClr val="55565A"/>
                </a:solidFill>
                <a:latin typeface="Frutiger LT Com 55 Roman"/>
              </a:rPr>
              <a:t>KSKI = su kateteriu susijusi kraujotakos infekcija;</a:t>
            </a:r>
            <a:endParaRPr lang="fr-FR" sz="800" dirty="0">
              <a:solidFill>
                <a:srgbClr val="55565A"/>
              </a:solidFill>
              <a:latin typeface="Frutiger LT Com 55 Roman"/>
            </a:endParaRPr>
          </a:p>
        </p:txBody>
      </p:sp>
    </p:spTree>
    <p:extLst>
      <p:ext uri="{BB962C8B-B14F-4D97-AF65-F5344CB8AC3E}">
        <p14:creationId xmlns:p14="http://schemas.microsoft.com/office/powerpoint/2010/main" val="2339129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dirty="0"/>
              <a:t>KSKI</a:t>
            </a:r>
            <a:r>
              <a:rPr lang="en-US" dirty="0"/>
              <a:t> </a:t>
            </a:r>
            <a:r>
              <a:rPr lang="en-US" dirty="0" err="1"/>
              <a:t>santrauka</a:t>
            </a:r>
            <a:endParaRPr lang="lt-LT" dirty="0"/>
          </a:p>
        </p:txBody>
      </p:sp>
      <p:sp>
        <p:nvSpPr>
          <p:cNvPr id="3" name="Inhaltsplatzhalter 2"/>
          <p:cNvSpPr>
            <a:spLocks noGrp="1"/>
          </p:cNvSpPr>
          <p:nvPr>
            <p:ph idx="1"/>
          </p:nvPr>
        </p:nvSpPr>
        <p:spPr>
          <a:xfrm>
            <a:off x="611560" y="1417638"/>
            <a:ext cx="8136904" cy="4387626"/>
          </a:xfrm>
        </p:spPr>
        <p:txBody>
          <a:bodyPr>
            <a:noAutofit/>
          </a:bodyPr>
          <a:lstStyle/>
          <a:p>
            <a:pPr marL="266700" indent="-266700">
              <a:buClr>
                <a:srgbClr val="D00A2D"/>
              </a:buClr>
              <a:buFont typeface="Arial" panose="020B0604020202020204" pitchFamily="34" charset="0"/>
              <a:buChar char="•"/>
            </a:pPr>
            <a:r>
              <a:rPr lang="lt-LT" sz="2000" dirty="0"/>
              <a:t>KSKI yra potencialiai sunki komplikacija pacientams, kuriems reikia infuzijos </a:t>
            </a:r>
            <a:r>
              <a:rPr lang="en-US" sz="2000" dirty="0"/>
              <a:t>į </a:t>
            </a:r>
            <a:r>
              <a:rPr lang="en-US" sz="2000" dirty="0" err="1"/>
              <a:t>veną</a:t>
            </a:r>
            <a:r>
              <a:rPr lang="en-US" sz="2000" dirty="0"/>
              <a:t> </a:t>
            </a:r>
            <a:r>
              <a:rPr lang="lt-LT" sz="2000" dirty="0"/>
              <a:t>per CVK.</a:t>
            </a:r>
          </a:p>
          <a:p>
            <a:pPr marL="266700" indent="-266700">
              <a:buClr>
                <a:srgbClr val="D00A2D"/>
              </a:buClr>
              <a:buFont typeface="Arial" panose="020B0604020202020204" pitchFamily="34" charset="0"/>
              <a:buChar char="•"/>
            </a:pPr>
            <a:r>
              <a:rPr lang="lt-LT" sz="2000" dirty="0"/>
              <a:t>Lyginant su kitomis lėtinėmis ligomis, KSKI dažnis PH atveju yra labai nedidelis</a:t>
            </a:r>
            <a:r>
              <a:rPr lang="lt-LT" sz="2000" baseline="30000" dirty="0"/>
              <a:t>1-5</a:t>
            </a:r>
            <a:r>
              <a:rPr lang="lt-LT" sz="2000" dirty="0"/>
              <a:t>, tačiau tinkamas paciento mokymas ir informuotumas yra nepaprastai svarbūs.</a:t>
            </a:r>
          </a:p>
          <a:p>
            <a:pPr marL="266700" indent="-266700">
              <a:buClr>
                <a:srgbClr val="D00A2D"/>
              </a:buClr>
              <a:buFont typeface="Arial" panose="020B0604020202020204" pitchFamily="34" charset="0"/>
              <a:buChar char="•"/>
            </a:pPr>
            <a:r>
              <a:rPr lang="lt-LT" sz="2000" dirty="0"/>
              <a:t>Turimi duomenys rodo, kad gramneigiamų mikroorganizmų sukeltų KSKI dažnis šiek tiek didesnis </a:t>
            </a:r>
            <a:r>
              <a:rPr lang="en-US" sz="2000" dirty="0"/>
              <a:t>į </a:t>
            </a:r>
            <a:r>
              <a:rPr lang="en-US" sz="2000" dirty="0" err="1"/>
              <a:t>veną</a:t>
            </a:r>
            <a:r>
              <a:rPr lang="en-US" sz="2000" dirty="0"/>
              <a:t> </a:t>
            </a:r>
            <a:r>
              <a:rPr lang="en-US" sz="2000" dirty="0" err="1"/>
              <a:t>leidžiamo</a:t>
            </a:r>
            <a:r>
              <a:rPr lang="lt-LT" sz="2000" dirty="0"/>
              <a:t> treprostinilio atveju (palyginti su </a:t>
            </a:r>
            <a:r>
              <a:rPr lang="en-US" sz="2000" dirty="0"/>
              <a:t>į </a:t>
            </a:r>
            <a:r>
              <a:rPr lang="en-US" sz="2000" dirty="0" err="1"/>
              <a:t>veną</a:t>
            </a:r>
            <a:r>
              <a:rPr lang="en-US" sz="2000" dirty="0"/>
              <a:t> </a:t>
            </a:r>
            <a:r>
              <a:rPr lang="en-US" sz="2000" dirty="0" err="1"/>
              <a:t>leidžiamu</a:t>
            </a:r>
            <a:r>
              <a:rPr lang="lt-LT" sz="2000" dirty="0"/>
              <a:t> epoprostenoliu), nors duomenys labai panašūs.</a:t>
            </a:r>
            <a:r>
              <a:rPr lang="lt-LT" sz="2000" baseline="30000" dirty="0"/>
              <a:t>5</a:t>
            </a:r>
          </a:p>
          <a:p>
            <a:pPr marL="266700" indent="-266700">
              <a:buClr>
                <a:srgbClr val="D00A2D"/>
              </a:buClr>
              <a:buFont typeface="Arial" panose="020B0604020202020204" pitchFamily="34" charset="0"/>
              <a:buChar char="•"/>
            </a:pPr>
            <a:r>
              <a:rPr lang="lt-LT" sz="2000" dirty="0" err="1"/>
              <a:t>KSKI</a:t>
            </a:r>
            <a:r>
              <a:rPr lang="lt-LT" sz="2000" dirty="0"/>
              <a:t> dažnį galima dar sumažinti:</a:t>
            </a:r>
          </a:p>
          <a:p>
            <a:pPr marL="628650" indent="-361950">
              <a:buClr>
                <a:srgbClr val="D00A2D"/>
              </a:buClr>
              <a:buFont typeface="Wingdings" panose="05000000000000000000" pitchFamily="2" charset="2"/>
              <a:buChar char="Ø"/>
            </a:pPr>
            <a:r>
              <a:rPr lang="lt-LT" sz="1800" dirty="0"/>
              <a:t>naudojant CVK sistemas su uždar</a:t>
            </a:r>
            <a:r>
              <a:rPr lang="en-US" sz="1800" dirty="0" err="1"/>
              <a:t>ojo</a:t>
            </a:r>
            <a:r>
              <a:rPr lang="en-US" sz="1800" dirty="0"/>
              <a:t> </a:t>
            </a:r>
            <a:r>
              <a:rPr lang="en-US" sz="1800" dirty="0" err="1"/>
              <a:t>šakotuvo</a:t>
            </a:r>
            <a:r>
              <a:rPr lang="lt-LT" sz="1800" dirty="0"/>
              <a:t> sistema</a:t>
            </a:r>
            <a:r>
              <a:rPr lang="lt-LT" sz="1800" baseline="30000" dirty="0"/>
              <a:t>4</a:t>
            </a:r>
            <a:r>
              <a:rPr lang="lt-LT" sz="1800" dirty="0"/>
              <a:t>;</a:t>
            </a:r>
            <a:endParaRPr lang="lt-LT" sz="1800" baseline="30000" dirty="0"/>
          </a:p>
          <a:p>
            <a:pPr marL="628650" indent="-361950">
              <a:buClr>
                <a:srgbClr val="D00A2D"/>
              </a:buClr>
              <a:buFont typeface="Wingdings" panose="05000000000000000000" pitchFamily="2" charset="2"/>
              <a:buChar char="Ø"/>
            </a:pPr>
            <a:r>
              <a:rPr lang="lt-LT" sz="1800" dirty="0"/>
              <a:t>saugantis užsikrėtimo per </a:t>
            </a:r>
            <a:r>
              <a:rPr lang="lt-LT" sz="1800" dirty="0" err="1"/>
              <a:t>vandenį</a:t>
            </a:r>
            <a:r>
              <a:rPr lang="lt-LT" sz="1800" baseline="30000" dirty="0" err="1"/>
              <a:t>6</a:t>
            </a:r>
            <a:r>
              <a:rPr lang="lt-LT" sz="1800" dirty="0"/>
              <a:t>;</a:t>
            </a:r>
            <a:endParaRPr lang="lt-LT" sz="1800" baseline="30000" dirty="0"/>
          </a:p>
          <a:p>
            <a:pPr marL="628650" indent="-361950">
              <a:buClr>
                <a:srgbClr val="D00A2D"/>
              </a:buClr>
              <a:buFont typeface="Wingdings" panose="05000000000000000000" pitchFamily="2" charset="2"/>
              <a:buChar char="Ø"/>
            </a:pPr>
            <a:r>
              <a:rPr lang="lt-LT" sz="1800" dirty="0"/>
              <a:t>tinkamai išmokant ir paruošiant pacientą, vėliau nuolat laikantis tinkamų higienos reikalavimų ir palaikant slaug</a:t>
            </a:r>
            <a:r>
              <a:rPr lang="en-US" sz="1800" dirty="0" err="1"/>
              <a:t>ytojų</a:t>
            </a:r>
            <a:r>
              <a:rPr lang="lt-LT" sz="1800" dirty="0"/>
              <a:t> bei pacientų budrumą.</a:t>
            </a:r>
          </a:p>
        </p:txBody>
      </p:sp>
      <p:sp>
        <p:nvSpPr>
          <p:cNvPr id="5" name="TextBox 4"/>
          <p:cNvSpPr txBox="1"/>
          <p:nvPr/>
        </p:nvSpPr>
        <p:spPr>
          <a:xfrm>
            <a:off x="395536" y="6093296"/>
            <a:ext cx="8208912" cy="360040"/>
          </a:xfrm>
          <a:prstGeom prst="rect">
            <a:avLst/>
          </a:prstGeom>
          <a:solidFill>
            <a:sysClr val="window" lastClr="FFFFFF"/>
          </a:solidFill>
        </p:spPr>
        <p:txBody>
          <a:bodyPr wrap="square" lIns="0" tIns="0" rIns="0" bIns="0" rtlCol="0">
            <a:noAutofit/>
          </a:bodyPr>
          <a:lstStyle/>
          <a:p>
            <a:r>
              <a:rPr lang="lt-LT" sz="800" dirty="0">
                <a:solidFill>
                  <a:srgbClr val="55565A"/>
                </a:solidFill>
                <a:latin typeface="Frutiger LT Com 55 Roman"/>
              </a:rPr>
              <a:t>KSKI = su kateteriu susijusi kraujotakos infekcija; CVK = centrinės venos kateteris; iP</a:t>
            </a:r>
            <a:r>
              <a:rPr lang="en-US" sz="800" dirty="0">
                <a:solidFill>
                  <a:srgbClr val="55565A"/>
                </a:solidFill>
                <a:latin typeface="Frutiger LT Com 55 Roman"/>
              </a:rPr>
              <a:t>H</a:t>
            </a:r>
            <a:r>
              <a:rPr lang="lt-LT" sz="800" dirty="0">
                <a:solidFill>
                  <a:srgbClr val="55565A"/>
                </a:solidFill>
                <a:latin typeface="Frutiger LT Com 55 Roman"/>
              </a:rPr>
              <a:t> = plaučių hipertenzija</a:t>
            </a:r>
          </a:p>
          <a:p>
            <a:endParaRPr lang="fr-FR" sz="800" dirty="0">
              <a:solidFill>
                <a:srgbClr val="55565A"/>
              </a:solidFill>
              <a:latin typeface="Frutiger LT Com 55 Roman"/>
            </a:endParaRPr>
          </a:p>
          <a:p>
            <a:r>
              <a:rPr lang="lt-LT" sz="800" dirty="0">
                <a:solidFill>
                  <a:srgbClr val="55565A"/>
                </a:solidFill>
                <a:latin typeface="Frutiger LT Com 55 Roman"/>
              </a:rPr>
              <a:t>1. van </a:t>
            </a:r>
            <a:r>
              <a:rPr lang="lt-LT" sz="800" dirty="0" err="1">
                <a:solidFill>
                  <a:srgbClr val="55565A"/>
                </a:solidFill>
                <a:latin typeface="Frutiger LT Com 55 Roman"/>
              </a:rPr>
              <a:t>Hoff</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J </a:t>
            </a:r>
            <a:r>
              <a:rPr lang="lt-LT" sz="800" dirty="0" err="1">
                <a:solidFill>
                  <a:srgbClr val="55565A"/>
                </a:solidFill>
                <a:latin typeface="Frutiger LT Com 55 Roman"/>
              </a:rPr>
              <a:t>Clin</a:t>
            </a:r>
            <a:r>
              <a:rPr lang="lt-LT" sz="800" dirty="0">
                <a:solidFill>
                  <a:srgbClr val="55565A"/>
                </a:solidFill>
                <a:latin typeface="Frutiger LT Com 55 Roman"/>
              </a:rPr>
              <a:t> </a:t>
            </a:r>
            <a:r>
              <a:rPr lang="lt-LT" sz="800" dirty="0" err="1">
                <a:solidFill>
                  <a:srgbClr val="55565A"/>
                </a:solidFill>
                <a:latin typeface="Frutiger LT Com 55 Roman"/>
              </a:rPr>
              <a:t>Oncol</a:t>
            </a:r>
            <a:r>
              <a:rPr lang="lt-LT" sz="800" dirty="0">
                <a:solidFill>
                  <a:srgbClr val="55565A"/>
                </a:solidFill>
                <a:latin typeface="Frutiger LT Com 55 Roman"/>
              </a:rPr>
              <a:t>. 1990;8:1255–1262; 2. Decker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dirty="0" err="1">
                <a:solidFill>
                  <a:srgbClr val="55565A"/>
                </a:solidFill>
                <a:latin typeface="Frutiger LT Com 55 Roman"/>
              </a:rPr>
              <a:t>Pediatr</a:t>
            </a:r>
            <a:r>
              <a:rPr lang="lt-LT" sz="800" dirty="0">
                <a:solidFill>
                  <a:srgbClr val="55565A"/>
                </a:solidFill>
                <a:latin typeface="Frutiger LT Com 55 Roman"/>
              </a:rPr>
              <a:t> </a:t>
            </a:r>
            <a:r>
              <a:rPr lang="lt-LT" sz="800" dirty="0" err="1">
                <a:solidFill>
                  <a:srgbClr val="55565A"/>
                </a:solidFill>
                <a:latin typeface="Frutiger LT Com 55 Roman"/>
              </a:rPr>
              <a:t>Clin</a:t>
            </a:r>
            <a:r>
              <a:rPr lang="lt-LT" sz="800" dirty="0">
                <a:solidFill>
                  <a:srgbClr val="55565A"/>
                </a:solidFill>
                <a:latin typeface="Frutiger LT Com 55 Roman"/>
              </a:rPr>
              <a:t> </a:t>
            </a:r>
            <a:r>
              <a:rPr lang="lt-LT" sz="800" dirty="0" err="1">
                <a:solidFill>
                  <a:srgbClr val="55565A"/>
                </a:solidFill>
                <a:latin typeface="Frutiger LT Com 55 Roman"/>
              </a:rPr>
              <a:t>North</a:t>
            </a:r>
            <a:r>
              <a:rPr lang="lt-LT" sz="800" dirty="0">
                <a:solidFill>
                  <a:srgbClr val="55565A"/>
                </a:solidFill>
                <a:latin typeface="Frutiger LT Com 55 Roman"/>
              </a:rPr>
              <a:t> Am. 1988;35:579–612; 3. </a:t>
            </a:r>
            <a:r>
              <a:rPr lang="lt-LT" sz="800" dirty="0" err="1">
                <a:solidFill>
                  <a:srgbClr val="55565A"/>
                </a:solidFill>
                <a:latin typeface="Frutiger LT Com 55 Roman"/>
              </a:rPr>
              <a:t>Moureau</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J </a:t>
            </a:r>
            <a:r>
              <a:rPr lang="lt-LT" sz="800" dirty="0" err="1">
                <a:solidFill>
                  <a:srgbClr val="55565A"/>
                </a:solidFill>
                <a:latin typeface="Frutiger LT Com 55 Roman"/>
              </a:rPr>
              <a:t>Vasc</a:t>
            </a:r>
            <a:r>
              <a:rPr lang="lt-LT" sz="800" dirty="0">
                <a:solidFill>
                  <a:srgbClr val="55565A"/>
                </a:solidFill>
                <a:latin typeface="Frutiger LT Com 55 Roman"/>
              </a:rPr>
              <a:t> </a:t>
            </a:r>
            <a:r>
              <a:rPr lang="lt-LT" sz="800" dirty="0" err="1">
                <a:solidFill>
                  <a:srgbClr val="55565A"/>
                </a:solidFill>
                <a:latin typeface="Frutiger LT Com 55 Roman"/>
              </a:rPr>
              <a:t>Interv</a:t>
            </a:r>
            <a:r>
              <a:rPr lang="lt-LT" sz="800" dirty="0">
                <a:solidFill>
                  <a:srgbClr val="55565A"/>
                </a:solidFill>
                <a:latin typeface="Frutiger LT Com 55 Roman"/>
              </a:rPr>
              <a:t> </a:t>
            </a:r>
            <a:r>
              <a:rPr lang="lt-LT" sz="800" dirty="0" err="1">
                <a:solidFill>
                  <a:srgbClr val="55565A"/>
                </a:solidFill>
                <a:latin typeface="Frutiger LT Com 55 Roman"/>
              </a:rPr>
              <a:t>Radiol</a:t>
            </a:r>
            <a:r>
              <a:rPr lang="lt-LT" sz="800" dirty="0">
                <a:solidFill>
                  <a:srgbClr val="55565A"/>
                </a:solidFill>
                <a:latin typeface="Frutiger LT Com 55 Roman"/>
              </a:rPr>
              <a:t>. 2002;13:1009–1101;</a:t>
            </a:r>
            <a:br>
              <a:rPr lang="lt-LT" sz="800" dirty="0">
                <a:solidFill>
                  <a:srgbClr val="55565A"/>
                </a:solidFill>
                <a:latin typeface="Frutiger LT Com 55 Roman"/>
              </a:rPr>
            </a:br>
            <a:r>
              <a:rPr lang="lt-LT" sz="800" dirty="0">
                <a:solidFill>
                  <a:srgbClr val="55565A"/>
                </a:solidFill>
                <a:latin typeface="Frutiger LT Com 55 Roman"/>
              </a:rPr>
              <a:t>4. </a:t>
            </a:r>
            <a:r>
              <a:rPr lang="lt-LT" sz="800" dirty="0" err="1">
                <a:solidFill>
                  <a:srgbClr val="55565A"/>
                </a:solidFill>
                <a:latin typeface="Frutiger LT Com 55 Roman"/>
              </a:rPr>
              <a:t>Akagi</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dirty="0" err="1">
                <a:solidFill>
                  <a:srgbClr val="55565A"/>
                </a:solidFill>
                <a:latin typeface="Frutiger LT Com 55 Roman"/>
              </a:rPr>
              <a:t>Circ</a:t>
            </a:r>
            <a:r>
              <a:rPr lang="lt-LT" sz="800" dirty="0">
                <a:solidFill>
                  <a:srgbClr val="55565A"/>
                </a:solidFill>
                <a:latin typeface="Frutiger LT Com 55 Roman"/>
              </a:rPr>
              <a:t> J. 2007;71:559-564; 5. </a:t>
            </a:r>
            <a:r>
              <a:rPr lang="lt-LT" sz="800" dirty="0" err="1">
                <a:solidFill>
                  <a:srgbClr val="55565A"/>
                </a:solidFill>
                <a:latin typeface="Frutiger LT Com 55 Roman"/>
              </a:rPr>
              <a:t>Barst</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dirty="0" err="1">
                <a:solidFill>
                  <a:srgbClr val="55565A"/>
                </a:solidFill>
                <a:latin typeface="Frutiger LT Com 55 Roman"/>
              </a:rPr>
              <a:t>MMWR</a:t>
            </a:r>
            <a:r>
              <a:rPr lang="lt-LT" sz="800" dirty="0">
                <a:solidFill>
                  <a:srgbClr val="55565A"/>
                </a:solidFill>
                <a:latin typeface="Frutiger LT Com 55 Roman"/>
              </a:rPr>
              <a:t> </a:t>
            </a:r>
            <a:r>
              <a:rPr lang="lt-LT" sz="800" dirty="0" err="1">
                <a:solidFill>
                  <a:srgbClr val="55565A"/>
                </a:solidFill>
                <a:latin typeface="Frutiger LT Com 55 Roman"/>
              </a:rPr>
              <a:t>Morb</a:t>
            </a:r>
            <a:r>
              <a:rPr lang="lt-LT" sz="800" dirty="0">
                <a:solidFill>
                  <a:srgbClr val="55565A"/>
                </a:solidFill>
                <a:latin typeface="Frutiger LT Com 55 Roman"/>
              </a:rPr>
              <a:t> </a:t>
            </a:r>
            <a:r>
              <a:rPr lang="lt-LT" sz="800" dirty="0" err="1">
                <a:solidFill>
                  <a:srgbClr val="55565A"/>
                </a:solidFill>
                <a:latin typeface="Frutiger LT Com 55 Roman"/>
              </a:rPr>
              <a:t>Mortal</a:t>
            </a:r>
            <a:r>
              <a:rPr lang="lt-LT" sz="800" dirty="0">
                <a:solidFill>
                  <a:srgbClr val="55565A"/>
                </a:solidFill>
                <a:latin typeface="Frutiger LT Com 55 Roman"/>
              </a:rPr>
              <a:t> </a:t>
            </a:r>
            <a:r>
              <a:rPr lang="lt-LT" sz="800" dirty="0" err="1">
                <a:solidFill>
                  <a:srgbClr val="55565A"/>
                </a:solidFill>
                <a:latin typeface="Frutiger LT Com 55 Roman"/>
              </a:rPr>
              <a:t>Wkly</a:t>
            </a:r>
            <a:r>
              <a:rPr lang="lt-LT" sz="800" dirty="0">
                <a:solidFill>
                  <a:srgbClr val="55565A"/>
                </a:solidFill>
                <a:latin typeface="Frutiger LT Com 55 Roman"/>
              </a:rPr>
              <a:t> </a:t>
            </a:r>
            <a:r>
              <a:rPr lang="lt-LT" sz="800" dirty="0" err="1">
                <a:solidFill>
                  <a:srgbClr val="55565A"/>
                </a:solidFill>
                <a:latin typeface="Frutiger LT Com 55 Roman"/>
              </a:rPr>
              <a:t>Rep</a:t>
            </a:r>
            <a:r>
              <a:rPr lang="lt-LT" sz="800" dirty="0">
                <a:solidFill>
                  <a:srgbClr val="55565A"/>
                </a:solidFill>
                <a:latin typeface="Frutiger LT Com 55 Roman"/>
              </a:rPr>
              <a:t>. 2007;56:170-172; 6. </a:t>
            </a:r>
            <a:r>
              <a:rPr lang="lt-LT" sz="800" dirty="0" err="1">
                <a:solidFill>
                  <a:srgbClr val="55565A"/>
                </a:solidFill>
                <a:latin typeface="Frutiger LT Com 55 Roman"/>
              </a:rPr>
              <a:t>Doran</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dirty="0" err="1">
                <a:solidFill>
                  <a:srgbClr val="55565A"/>
                </a:solidFill>
                <a:latin typeface="Frutiger LT Com 55 Roman"/>
              </a:rPr>
              <a:t>Adv</a:t>
            </a:r>
            <a:r>
              <a:rPr lang="lt-LT" sz="800" dirty="0">
                <a:solidFill>
                  <a:srgbClr val="55565A"/>
                </a:solidFill>
                <a:latin typeface="Frutiger LT Com 55 Roman"/>
              </a:rPr>
              <a:t> </a:t>
            </a:r>
            <a:r>
              <a:rPr lang="lt-LT" sz="800" dirty="0" err="1">
                <a:solidFill>
                  <a:srgbClr val="55565A"/>
                </a:solidFill>
                <a:latin typeface="Frutiger LT Com 55 Roman"/>
              </a:rPr>
              <a:t>Pulm</a:t>
            </a:r>
            <a:r>
              <a:rPr lang="lt-LT" sz="800" dirty="0">
                <a:solidFill>
                  <a:srgbClr val="55565A"/>
                </a:solidFill>
                <a:latin typeface="Frutiger LT Com 55 Roman"/>
              </a:rPr>
              <a:t> </a:t>
            </a:r>
            <a:r>
              <a:rPr lang="lt-LT" sz="800" dirty="0" err="1">
                <a:solidFill>
                  <a:srgbClr val="55565A"/>
                </a:solidFill>
                <a:latin typeface="Frutiger LT Com 55 Roman"/>
              </a:rPr>
              <a:t>Hypertens</a:t>
            </a:r>
            <a:r>
              <a:rPr lang="lt-LT" sz="800" dirty="0">
                <a:solidFill>
                  <a:srgbClr val="55565A"/>
                </a:solidFill>
                <a:latin typeface="Frutiger LT Com 55 Roman"/>
              </a:rPr>
              <a:t>. 2008;7:245-248</a:t>
            </a:r>
          </a:p>
        </p:txBody>
      </p:sp>
    </p:spTree>
    <p:extLst>
      <p:ext uri="{BB962C8B-B14F-4D97-AF65-F5344CB8AC3E}">
        <p14:creationId xmlns:p14="http://schemas.microsoft.com/office/powerpoint/2010/main" val="1847335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Pagrindinio</a:t>
            </a:r>
            <a:r>
              <a:rPr lang="en-US" dirty="0"/>
              <a:t> </a:t>
            </a:r>
            <a:r>
              <a:rPr lang="en-US" dirty="0" err="1"/>
              <a:t>pacientų</a:t>
            </a:r>
            <a:r>
              <a:rPr lang="en-US" dirty="0"/>
              <a:t> </a:t>
            </a:r>
            <a:r>
              <a:rPr lang="en-US" dirty="0" err="1"/>
              <a:t>mokymo</a:t>
            </a:r>
            <a:r>
              <a:rPr lang="en-US" dirty="0"/>
              <a:t> </a:t>
            </a:r>
            <a:r>
              <a:rPr lang="en-US" dirty="0" err="1"/>
              <a:t>santrauka</a:t>
            </a:r>
            <a:endParaRPr lang="lt-LT" dirty="0"/>
          </a:p>
        </p:txBody>
      </p:sp>
      <p:sp>
        <p:nvSpPr>
          <p:cNvPr id="3" name="Inhaltsplatzhalter 2"/>
          <p:cNvSpPr>
            <a:spLocks noGrp="1"/>
          </p:cNvSpPr>
          <p:nvPr>
            <p:ph idx="1"/>
          </p:nvPr>
        </p:nvSpPr>
        <p:spPr>
          <a:xfrm>
            <a:off x="611560" y="1417638"/>
            <a:ext cx="8136904" cy="4387626"/>
          </a:xfrm>
        </p:spPr>
        <p:txBody>
          <a:bodyPr>
            <a:noAutofit/>
          </a:bodyPr>
          <a:lstStyle/>
          <a:p>
            <a:pPr marL="266700" indent="-266700">
              <a:buClr>
                <a:srgbClr val="D00A2D"/>
              </a:buClr>
              <a:buFont typeface="Arial" panose="020B0604020202020204" pitchFamily="34" charset="0"/>
              <a:buChar char="•"/>
            </a:pPr>
            <a:r>
              <a:rPr lang="en-US" sz="2200" dirty="0" err="1"/>
              <a:t>Pagrindinio</a:t>
            </a:r>
            <a:r>
              <a:rPr lang="en-US" sz="2200" dirty="0"/>
              <a:t> </a:t>
            </a:r>
            <a:r>
              <a:rPr lang="lt-LT" sz="2200" dirty="0"/>
              <a:t>pacientų mokymo santrauka:</a:t>
            </a:r>
          </a:p>
          <a:p>
            <a:pPr marL="628650" indent="-342900">
              <a:buClr>
                <a:srgbClr val="D00A2D"/>
              </a:buClr>
              <a:buFont typeface="Wingdings" panose="05000000000000000000" pitchFamily="2" charset="2"/>
              <a:buChar char="Ø"/>
            </a:pPr>
            <a:r>
              <a:rPr lang="lt-LT" sz="1800" dirty="0"/>
              <a:t>Rankų higiena</a:t>
            </a:r>
          </a:p>
          <a:p>
            <a:pPr marL="628650" indent="-342900">
              <a:buClr>
                <a:srgbClr val="D00A2D"/>
              </a:buClr>
              <a:buFont typeface="Wingdings" panose="05000000000000000000" pitchFamily="2" charset="2"/>
              <a:buChar char="Ø"/>
            </a:pPr>
            <a:r>
              <a:rPr lang="lt-LT" sz="1800" dirty="0"/>
              <a:t>Vietos paruošimas</a:t>
            </a:r>
          </a:p>
          <a:p>
            <a:pPr marL="628650" indent="-342900">
              <a:buClr>
                <a:srgbClr val="D00A2D"/>
              </a:buClr>
              <a:buFont typeface="Wingdings" panose="05000000000000000000" pitchFamily="2" charset="2"/>
              <a:buChar char="Ø"/>
            </a:pPr>
            <a:r>
              <a:rPr lang="lt-LT" sz="1800" dirty="0"/>
              <a:t>Kateterio įvedimo vietos ir tvarsčio priežiūra bei nuolatinis stebėjimas</a:t>
            </a:r>
          </a:p>
          <a:p>
            <a:pPr marL="628650" indent="-342900">
              <a:buClr>
                <a:srgbClr val="D00A2D"/>
              </a:buClr>
              <a:buFont typeface="Wingdings" panose="05000000000000000000" pitchFamily="2" charset="2"/>
              <a:buChar char="Ø"/>
            </a:pPr>
            <a:r>
              <a:rPr lang="lt-LT" sz="1800" dirty="0"/>
              <a:t>Sistemoje įrengtų filtrų ir uždaro</a:t>
            </a:r>
            <a:r>
              <a:rPr lang="en-US" sz="1800" dirty="0"/>
              <a:t>jo </a:t>
            </a:r>
            <a:r>
              <a:rPr lang="en-US" sz="1800" dirty="0" err="1"/>
              <a:t>šakotuvo</a:t>
            </a:r>
            <a:r>
              <a:rPr lang="lt-LT" sz="1800" dirty="0"/>
              <a:t> sistemų naudojimo svarba</a:t>
            </a:r>
          </a:p>
          <a:p>
            <a:pPr marL="628650" indent="-342900">
              <a:buClr>
                <a:srgbClr val="D00A2D"/>
              </a:buClr>
              <a:buFont typeface="Wingdings" panose="05000000000000000000" pitchFamily="2" charset="2"/>
              <a:buChar char="Ø"/>
            </a:pPr>
            <a:r>
              <a:rPr lang="lt-LT" sz="1800" dirty="0"/>
              <a:t>Svarbu, kad </a:t>
            </a:r>
            <a:r>
              <a:rPr lang="en-US" sz="1800" dirty="0" err="1"/>
              <a:t>šakotuvo</a:t>
            </a:r>
            <a:r>
              <a:rPr lang="en-US" sz="1800" dirty="0"/>
              <a:t> </a:t>
            </a:r>
            <a:r>
              <a:rPr lang="lt-LT" sz="1800" dirty="0"/>
              <a:t>jungties vieta visada būtų sausa, </a:t>
            </a:r>
            <a:r>
              <a:rPr lang="en-US" sz="1800" dirty="0" err="1"/>
              <a:t>prausiantis</a:t>
            </a:r>
            <a:r>
              <a:rPr lang="lt-LT" sz="1800" dirty="0"/>
              <a:t> vonioje ar duše reikia uždėti vandens nepraleidžiantį pleistrą ar tvarstį</a:t>
            </a:r>
          </a:p>
          <a:p>
            <a:pPr marL="628650" indent="-342900">
              <a:buClr>
                <a:srgbClr val="D00A2D"/>
              </a:buClr>
              <a:buFont typeface="Wingdings" panose="05000000000000000000" pitchFamily="2" charset="2"/>
              <a:buChar char="Ø"/>
            </a:pPr>
            <a:r>
              <a:rPr lang="lt-LT" sz="1800" dirty="0"/>
              <a:t>Svarbu vengti </a:t>
            </a:r>
            <a:r>
              <a:rPr lang="en-US" sz="1800" dirty="0" err="1"/>
              <a:t>plaukiojimo</a:t>
            </a:r>
            <a:r>
              <a:rPr lang="en-US" sz="1800" dirty="0"/>
              <a:t> </a:t>
            </a:r>
            <a:r>
              <a:rPr lang="lt-LT" sz="1800" dirty="0"/>
              <a:t>vandens telkiniuose ir saugotis kitokio tiesioginio infuzijos jungčių bei tvarsčių kontakto su vandeniu </a:t>
            </a:r>
          </a:p>
          <a:p>
            <a:pPr marL="628650" indent="-342900">
              <a:buClr>
                <a:srgbClr val="D00A2D"/>
              </a:buClr>
              <a:buFont typeface="Wingdings" panose="05000000000000000000" pitchFamily="2" charset="2"/>
              <a:buChar char="Ø"/>
            </a:pPr>
            <a:r>
              <a:rPr lang="lt-LT" sz="1800" dirty="0"/>
              <a:t>Žinojimas apie įtariamos </a:t>
            </a:r>
            <a:r>
              <a:rPr lang="lt-LT" sz="1800" dirty="0" err="1"/>
              <a:t>KSKI</a:t>
            </a:r>
            <a:r>
              <a:rPr lang="lt-LT" sz="1800" dirty="0"/>
              <a:t> požymius ir su sistemos naudojimu susijusius vaistinių preparatų šalutinius poveikius bei greitas sveikatos priežiūros specialistų informavimas.</a:t>
            </a:r>
          </a:p>
        </p:txBody>
      </p:sp>
    </p:spTree>
    <p:extLst>
      <p:ext uri="{BB962C8B-B14F-4D97-AF65-F5344CB8AC3E}">
        <p14:creationId xmlns:p14="http://schemas.microsoft.com/office/powerpoint/2010/main" val="3142170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dirty="0"/>
              <a:t>Mokymų dalies santrauka</a:t>
            </a:r>
          </a:p>
        </p:txBody>
      </p:sp>
      <p:sp>
        <p:nvSpPr>
          <p:cNvPr id="3" name="Inhaltsplatzhalter 2"/>
          <p:cNvSpPr>
            <a:spLocks noGrp="1"/>
          </p:cNvSpPr>
          <p:nvPr>
            <p:ph idx="1"/>
          </p:nvPr>
        </p:nvSpPr>
        <p:spPr>
          <a:xfrm>
            <a:off x="611560" y="1417638"/>
            <a:ext cx="3672408" cy="4387626"/>
          </a:xfrm>
        </p:spPr>
        <p:txBody>
          <a:bodyPr>
            <a:noAutofit/>
          </a:bodyPr>
          <a:lstStyle/>
          <a:p>
            <a:pPr marL="361950" indent="-361950">
              <a:buClr>
                <a:srgbClr val="D00A2D"/>
              </a:buClr>
              <a:buFont typeface="Arial" panose="020B0604020202020204" pitchFamily="34" charset="0"/>
              <a:buChar char="•"/>
            </a:pPr>
            <a:r>
              <a:rPr lang="lt-LT" sz="1600" dirty="0" err="1"/>
              <a:t>KSKI</a:t>
            </a:r>
            <a:r>
              <a:rPr lang="lt-LT" sz="1600" dirty="0"/>
              <a:t> rizikos pagrindai</a:t>
            </a:r>
          </a:p>
          <a:p>
            <a:pPr marL="631825" indent="-269875">
              <a:buClr>
                <a:srgbClr val="D00A2D"/>
              </a:buClr>
              <a:buFont typeface="Wingdings" panose="05000000000000000000" pitchFamily="2" charset="2"/>
              <a:buChar char="Ø"/>
            </a:pPr>
            <a:r>
              <a:rPr lang="lt-LT" sz="1200" dirty="0"/>
              <a:t>Ligos kontrolės centrų atliekamas retrospektyvus KSKI tyrimas</a:t>
            </a:r>
          </a:p>
          <a:p>
            <a:pPr marL="631825" indent="-269875">
              <a:buClr>
                <a:srgbClr val="D00A2D"/>
              </a:buClr>
              <a:buFont typeface="Wingdings" panose="05000000000000000000" pitchFamily="2" charset="2"/>
              <a:buChar char="Ø"/>
            </a:pPr>
            <a:r>
              <a:rPr lang="lt-LT" sz="1200" dirty="0"/>
              <a:t>Visų su gydymu susijusių kraujotakos infekcijų dažnio kontekstas</a:t>
            </a:r>
          </a:p>
          <a:p>
            <a:pPr marL="631825" indent="-269875">
              <a:buClr>
                <a:srgbClr val="D00A2D"/>
              </a:buClr>
              <a:buFont typeface="Wingdings" panose="05000000000000000000" pitchFamily="2" charset="2"/>
              <a:buChar char="Ø"/>
            </a:pPr>
            <a:r>
              <a:rPr lang="lt-LT" sz="1200" dirty="0"/>
              <a:t>Plaučių hipertenzijos draugijos kateterio priežiūros rekomendacijos</a:t>
            </a:r>
          </a:p>
          <a:p>
            <a:pPr marL="361950" indent="-361950">
              <a:buClr>
                <a:srgbClr val="D00A2D"/>
              </a:buClr>
              <a:buFont typeface="Arial" panose="020B0604020202020204" pitchFamily="34" charset="0"/>
              <a:buChar char="•"/>
            </a:pPr>
            <a:r>
              <a:rPr lang="lt-LT" sz="1600" dirty="0"/>
              <a:t>Praktiniai KSKI mažinimo metodai</a:t>
            </a:r>
          </a:p>
          <a:p>
            <a:pPr marL="631825" indent="-269875">
              <a:buClr>
                <a:srgbClr val="D00A2D"/>
              </a:buClr>
              <a:buFont typeface="Wingdings" panose="05000000000000000000" pitchFamily="2" charset="2"/>
              <a:buChar char="Ø"/>
            </a:pPr>
            <a:r>
              <a:rPr lang="lt-LT" sz="1200" dirty="0"/>
              <a:t>Svarbūs pacientų mokymo ir bendrieji principai</a:t>
            </a:r>
          </a:p>
          <a:p>
            <a:pPr marL="631825" indent="-269875">
              <a:buClr>
                <a:srgbClr val="D00A2D"/>
              </a:buClr>
              <a:buFont typeface="Wingdings" panose="05000000000000000000" pitchFamily="2" charset="2"/>
              <a:buChar char="Ø"/>
            </a:pPr>
            <a:r>
              <a:rPr lang="lt-LT" sz="1200" dirty="0"/>
              <a:t>Sistemoje įrengtas 0,2 mikronų tankio filtras</a:t>
            </a:r>
          </a:p>
          <a:p>
            <a:pPr marL="631825" indent="-269875">
              <a:buClr>
                <a:srgbClr val="D00A2D"/>
              </a:buClr>
              <a:buFont typeface="Wingdings" panose="05000000000000000000" pitchFamily="2" charset="2"/>
              <a:buChar char="Ø"/>
            </a:pPr>
            <a:r>
              <a:rPr lang="lt-LT" sz="1200" dirty="0"/>
              <a:t>Jungtis su uždara įvorės sistema su dviejų kamerų pertvara ir vandens nepraleidžiantis tvarstis</a:t>
            </a:r>
          </a:p>
          <a:p>
            <a:pPr marL="361950" indent="-361950">
              <a:buClr>
                <a:srgbClr val="D00A2D"/>
              </a:buClr>
              <a:buFont typeface="Arial" panose="020B0604020202020204" pitchFamily="34" charset="0"/>
              <a:buChar char="•"/>
            </a:pPr>
            <a:r>
              <a:rPr lang="en-US" sz="1600" dirty="0" err="1"/>
              <a:t>Tresuvi</a:t>
            </a:r>
            <a:r>
              <a:rPr lang="en-US" sz="1600" dirty="0"/>
              <a:t> </a:t>
            </a:r>
            <a:r>
              <a:rPr lang="lt-LT" sz="1600" dirty="0"/>
              <a:t>preparato charakteristikų santrauka</a:t>
            </a:r>
          </a:p>
          <a:p>
            <a:pPr marL="361950" indent="-361950">
              <a:buClr>
                <a:srgbClr val="D00A2D"/>
              </a:buClr>
              <a:buFont typeface="Arial" panose="020B0604020202020204" pitchFamily="34" charset="0"/>
              <a:buChar char="•"/>
            </a:pPr>
            <a:r>
              <a:rPr lang="lt-LT" sz="1600" dirty="0"/>
              <a:t>Pacient</a:t>
            </a:r>
            <a:r>
              <a:rPr lang="en-US" sz="1600" dirty="0"/>
              <a:t>o</a:t>
            </a:r>
            <a:r>
              <a:rPr lang="lt-LT" sz="1600" dirty="0"/>
              <a:t> klausimynas</a:t>
            </a:r>
          </a:p>
          <a:p>
            <a:pPr>
              <a:buClr>
                <a:srgbClr val="D00A2D"/>
              </a:buClr>
            </a:pPr>
            <a:endParaRPr lang="de-DE" sz="1400" dirty="0"/>
          </a:p>
        </p:txBody>
      </p:sp>
      <p:sp>
        <p:nvSpPr>
          <p:cNvPr id="5" name="Inhaltsplatzhalter 2"/>
          <p:cNvSpPr txBox="1">
            <a:spLocks/>
          </p:cNvSpPr>
          <p:nvPr/>
        </p:nvSpPr>
        <p:spPr>
          <a:xfrm>
            <a:off x="4680440" y="1422112"/>
            <a:ext cx="3816424" cy="438762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de-DE" sz="2400" kern="1200">
                <a:solidFill>
                  <a:srgbClr val="55565A"/>
                </a:solidFill>
                <a:latin typeface="+mn-lt"/>
                <a:ea typeface="+mn-ea"/>
                <a:cs typeface="+mn-cs"/>
              </a:defRPr>
            </a:lvl1pPr>
            <a:lvl2pPr marL="742950" indent="-28575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2pPr>
            <a:lvl3pPr marL="11430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3pPr>
            <a:lvl4pPr marL="16002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de-AT" sz="28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indent="-361950">
              <a:buClr>
                <a:srgbClr val="D00A2D"/>
              </a:buClr>
              <a:buFont typeface="Arial" panose="020B0604020202020204" pitchFamily="34" charset="0"/>
              <a:buChar char="•"/>
            </a:pPr>
            <a:r>
              <a:rPr lang="lt-LT" sz="1600" dirty="0"/>
              <a:t>Įtariamų KSKI, dozavimo klaidų, pompos ir (arba) infuzijos vamzdelio gedimų nustatymas ir pranešimas </a:t>
            </a:r>
          </a:p>
          <a:p>
            <a:pPr marL="631825" indent="-269875">
              <a:buClr>
                <a:srgbClr val="D00A2D"/>
              </a:buClr>
              <a:buFont typeface="Wingdings" panose="05000000000000000000" pitchFamily="2" charset="2"/>
              <a:buChar char="Ø"/>
            </a:pPr>
            <a:r>
              <a:rPr lang="lt-LT" sz="1200" dirty="0"/>
              <a:t>Rizikos mažinimas, stebėjimas</a:t>
            </a:r>
          </a:p>
          <a:p>
            <a:pPr marL="631825" indent="-269875">
              <a:buClr>
                <a:srgbClr val="D00A2D"/>
              </a:buClr>
              <a:buFont typeface="Wingdings" panose="05000000000000000000" pitchFamily="2" charset="2"/>
              <a:buChar char="Ø"/>
            </a:pPr>
            <a:r>
              <a:rPr lang="lt-LT" sz="1200" dirty="0"/>
              <a:t>Vaistinio preparato skyrimas nuolatinės intraveninės infuzijos būdu</a:t>
            </a:r>
          </a:p>
          <a:p>
            <a:pPr marL="631825" indent="-269875">
              <a:buClr>
                <a:srgbClr val="D00A2D"/>
              </a:buClr>
              <a:buFont typeface="Wingdings" panose="05000000000000000000" pitchFamily="2" charset="2"/>
              <a:buChar char="Ø"/>
            </a:pPr>
            <a:r>
              <a:rPr lang="lt-LT" sz="1200" dirty="0"/>
              <a:t>Tinkamos infuzinės pompos leidimui į veną</a:t>
            </a:r>
          </a:p>
          <a:p>
            <a:pPr marL="631825" indent="-269875">
              <a:buClr>
                <a:srgbClr val="D00A2D"/>
              </a:buClr>
              <a:buFont typeface="Wingdings" panose="05000000000000000000" pitchFamily="2" charset="2"/>
              <a:buChar char="Ø"/>
            </a:pPr>
            <a:r>
              <a:rPr lang="lt-LT" sz="1200" dirty="0"/>
              <a:t>Reikiamo infuzijos greičio ir koncentracijos skaičiavimas </a:t>
            </a:r>
          </a:p>
          <a:p>
            <a:pPr marL="361950" indent="-361950">
              <a:buClr>
                <a:srgbClr val="D00A2D"/>
              </a:buClr>
              <a:buFont typeface="Arial" panose="020B0604020202020204" pitchFamily="34" charset="0"/>
              <a:buChar char="•"/>
            </a:pPr>
            <a:r>
              <a:rPr lang="lt-LT" sz="1600" dirty="0"/>
              <a:t>Perėjimas nuo treprostinilio vartojimo po oda prie vartojimo į veną </a:t>
            </a:r>
            <a:endParaRPr lang="it-IT" sz="1600" dirty="0"/>
          </a:p>
          <a:p>
            <a:pPr marL="631825" indent="-269875">
              <a:buClr>
                <a:srgbClr val="D00A2D"/>
              </a:buClr>
              <a:buFont typeface="Wingdings" panose="05000000000000000000" pitchFamily="2" charset="2"/>
              <a:buChar char="Ø"/>
            </a:pPr>
            <a:r>
              <a:rPr lang="en-US" sz="1200" dirty="0"/>
              <a:t>Po </a:t>
            </a:r>
            <a:r>
              <a:rPr lang="en-US" sz="1200" dirty="0" err="1"/>
              <a:t>oda</a:t>
            </a:r>
            <a:r>
              <a:rPr lang="en-US" sz="1200" dirty="0"/>
              <a:t> ir į </a:t>
            </a:r>
            <a:r>
              <a:rPr lang="en-US" sz="1200" dirty="0" err="1"/>
              <a:t>veną</a:t>
            </a:r>
            <a:r>
              <a:rPr lang="en-US" sz="1200" dirty="0"/>
              <a:t> </a:t>
            </a:r>
            <a:r>
              <a:rPr lang="en-US" sz="1200" dirty="0" err="1"/>
              <a:t>vartojamo</a:t>
            </a:r>
            <a:r>
              <a:rPr lang="en-US" sz="1200" dirty="0"/>
              <a:t> </a:t>
            </a:r>
            <a:r>
              <a:rPr lang="en-US" sz="1200" dirty="0" err="1"/>
              <a:t>treprostinilio</a:t>
            </a:r>
            <a:r>
              <a:rPr lang="lt-LT" sz="1200" dirty="0"/>
              <a:t> biologinis ekvivalentiškumas</a:t>
            </a:r>
          </a:p>
          <a:p>
            <a:pPr marL="361950" indent="-361950">
              <a:buClr>
                <a:srgbClr val="D00A2D"/>
              </a:buClr>
              <a:buFont typeface="Arial" panose="020B0604020202020204" pitchFamily="34" charset="0"/>
              <a:buChar char="•"/>
            </a:pPr>
            <a:r>
              <a:rPr lang="lt-LT" sz="1600" dirty="0"/>
              <a:t>Santrauka:</a:t>
            </a:r>
          </a:p>
          <a:p>
            <a:pPr marL="631825" indent="-269875">
              <a:buClr>
                <a:srgbClr val="D00A2D"/>
              </a:buClr>
              <a:buFont typeface="Wingdings" panose="05000000000000000000" pitchFamily="2" charset="2"/>
              <a:buChar char="Ø"/>
            </a:pPr>
            <a:r>
              <a:rPr lang="lt-LT" sz="1200" dirty="0"/>
              <a:t>KSKI</a:t>
            </a:r>
            <a:r>
              <a:rPr lang="en-US" sz="1200" dirty="0"/>
              <a:t> </a:t>
            </a:r>
            <a:r>
              <a:rPr lang="en-US" sz="1200" dirty="0" err="1"/>
              <a:t>santrauka</a:t>
            </a:r>
            <a:endParaRPr lang="lt-LT" sz="1200" dirty="0"/>
          </a:p>
          <a:p>
            <a:pPr marL="631825" indent="-269875">
              <a:buClr>
                <a:srgbClr val="D00A2D"/>
              </a:buClr>
              <a:buFont typeface="Wingdings" panose="05000000000000000000" pitchFamily="2" charset="2"/>
              <a:buChar char="Ø"/>
            </a:pPr>
            <a:r>
              <a:rPr lang="en-US" sz="1200" dirty="0" err="1"/>
              <a:t>Pagrindinio</a:t>
            </a:r>
            <a:r>
              <a:rPr lang="en-US" sz="1200" dirty="0"/>
              <a:t> </a:t>
            </a:r>
            <a:r>
              <a:rPr lang="en-US" sz="1200" dirty="0" err="1"/>
              <a:t>pacientų</a:t>
            </a:r>
            <a:r>
              <a:rPr lang="en-US" sz="1200" dirty="0"/>
              <a:t> </a:t>
            </a:r>
            <a:r>
              <a:rPr lang="en-US" sz="1200" dirty="0" err="1"/>
              <a:t>mokymo</a:t>
            </a:r>
            <a:r>
              <a:rPr lang="en-US" sz="1200" dirty="0"/>
              <a:t> </a:t>
            </a:r>
            <a:r>
              <a:rPr lang="en-US" sz="1200" dirty="0" err="1"/>
              <a:t>santrauka</a:t>
            </a:r>
            <a:endParaRPr lang="lt-LT" sz="1200" dirty="0"/>
          </a:p>
          <a:p>
            <a:pPr marL="361950" indent="-361950">
              <a:buClr>
                <a:srgbClr val="D00A2D"/>
              </a:buClr>
              <a:buFont typeface="Arial" panose="020B0604020202020204" pitchFamily="34" charset="0"/>
              <a:buChar char="•"/>
            </a:pPr>
            <a:r>
              <a:rPr lang="en-US" sz="1600" dirty="0" err="1"/>
              <a:t>Siūloma</a:t>
            </a:r>
            <a:r>
              <a:rPr lang="lt-LT" sz="1600" dirty="0"/>
              <a:t> literatūra </a:t>
            </a:r>
          </a:p>
          <a:p>
            <a:pPr>
              <a:buClr>
                <a:srgbClr val="D00A2D"/>
              </a:buClr>
            </a:pPr>
            <a:endParaRPr lang="de-DE" sz="1400" dirty="0"/>
          </a:p>
        </p:txBody>
      </p:sp>
    </p:spTree>
    <p:extLst>
      <p:ext uri="{BB962C8B-B14F-4D97-AF65-F5344CB8AC3E}">
        <p14:creationId xmlns:p14="http://schemas.microsoft.com/office/powerpoint/2010/main" val="3833360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err="1"/>
              <a:t>Siūloma</a:t>
            </a:r>
            <a:r>
              <a:rPr lang="lt-LT" dirty="0"/>
              <a:t> literatūra</a:t>
            </a:r>
          </a:p>
        </p:txBody>
      </p:sp>
      <p:sp>
        <p:nvSpPr>
          <p:cNvPr id="3" name="Inhaltsplatzhalter 2"/>
          <p:cNvSpPr>
            <a:spLocks noGrp="1"/>
          </p:cNvSpPr>
          <p:nvPr>
            <p:ph idx="1"/>
          </p:nvPr>
        </p:nvSpPr>
        <p:spPr>
          <a:xfrm>
            <a:off x="611560" y="1417638"/>
            <a:ext cx="8136904" cy="4387626"/>
          </a:xfrm>
        </p:spPr>
        <p:txBody>
          <a:bodyPr>
            <a:noAutofit/>
          </a:bodyPr>
          <a:lstStyle/>
          <a:p>
            <a:pPr>
              <a:buClr>
                <a:srgbClr val="D00A2D"/>
              </a:buClr>
            </a:pPr>
            <a:r>
              <a:rPr lang="lt-LT" sz="2000"/>
              <a:t>Doran A. K, Ivy D. D, Barst R.J, et al. “Guidelines for the prevention of central venous catheter-related blood stream infections with prostanoid therapy for pulmonary arterial hypertension” International Journal of Clinical Practice. 2008 62(s160): 5–9</a:t>
            </a:r>
          </a:p>
          <a:p>
            <a:pPr>
              <a:buClr>
                <a:srgbClr val="D00A2D"/>
              </a:buClr>
            </a:pPr>
            <a:endParaRPr lang="de-DE" sz="2000" dirty="0"/>
          </a:p>
          <a:p>
            <a:pPr>
              <a:buClr>
                <a:srgbClr val="D00A2D"/>
              </a:buClr>
            </a:pPr>
            <a:r>
              <a:rPr lang="lt-LT" sz="2000"/>
              <a:t>Akagi S, Matsubara H, Ogawa A, et al. “Prevention of catheter-related infections using a closed hub system in patients with pulmonary arterial hypertension” Circ J. 2007 71(4):559-64</a:t>
            </a:r>
          </a:p>
          <a:p>
            <a:pPr>
              <a:buClr>
                <a:srgbClr val="D00A2D"/>
              </a:buClr>
            </a:pPr>
            <a:endParaRPr lang="de-DE" sz="2000" dirty="0"/>
          </a:p>
          <a:p>
            <a:pPr>
              <a:buClr>
                <a:srgbClr val="D00A2D"/>
              </a:buClr>
            </a:pPr>
            <a:r>
              <a:rPr lang="lt-LT" sz="2000"/>
              <a:t>Ivy DD, Calderbank M, Wagner BD, et al. “Closed-hub systems with protected connections and the reduction of risk of catheter-related bloodstream infection in pediatric patients receiving intravenous prostanoid therapy for pulmonary hypertension” Infect Control Hosp Epidemiol. 2009 30(9):823-9</a:t>
            </a:r>
          </a:p>
        </p:txBody>
      </p:sp>
    </p:spTree>
    <p:extLst>
      <p:ext uri="{BB962C8B-B14F-4D97-AF65-F5344CB8AC3E}">
        <p14:creationId xmlns:p14="http://schemas.microsoft.com/office/powerpoint/2010/main" val="3404826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36904" cy="1426170"/>
          </a:xfrm>
        </p:spPr>
        <p:txBody>
          <a:bodyPr/>
          <a:lstStyle/>
          <a:p>
            <a:r>
              <a:rPr lang="lt-LT" u="sng" dirty="0"/>
              <a:t>Pranešimas apie įtariamas nepageidaujamas reakcijas</a:t>
            </a:r>
            <a:br>
              <a:rPr lang="en-US" dirty="0"/>
            </a:br>
            <a:endParaRPr lang="en-US" dirty="0"/>
          </a:p>
        </p:txBody>
      </p:sp>
      <p:sp>
        <p:nvSpPr>
          <p:cNvPr id="3" name="Content Placeholder 2"/>
          <p:cNvSpPr>
            <a:spLocks noGrp="1"/>
          </p:cNvSpPr>
          <p:nvPr>
            <p:ph idx="1"/>
          </p:nvPr>
        </p:nvSpPr>
        <p:spPr/>
        <p:txBody>
          <a:bodyPr>
            <a:normAutofit/>
          </a:bodyPr>
          <a:lstStyle/>
          <a:p>
            <a:r>
              <a:rPr lang="lt-LT" sz="2000" dirty="0"/>
              <a:t>Svarbu pranešti apie įtariamas nepageidaujamas reakcijas, pastebėtas po vaistinio preparato registracijos, nes tai leidžia nuolat stebėti vaistinio preparato naudos ir rizikos santykį. Sveikatos priežiūros specialistai turi pranešti apie bet kokias įtariamas nepageidaujamas reakcijas, užpildę interneto svetainėje http://www.vvkt.lt/ esančią formą, ir pateikti ją Valstybinei vaistų kontrolės tarnybai prie Lietuvos Respublikos sveikatos apsaugos ministerijos vienu iš šių būdų: raštu (adresu Žirmūnų g. 139A, LT 09120 Vilnius),faksu (nemokamu fakso numeriu (8 800) 20 131), elektroniniu paštu (adresu NepageidaujamaR@vvkt.lt), per interneto svetainę (adresu </a:t>
            </a:r>
            <a:r>
              <a:rPr lang="lt-LT" sz="2000" dirty="0">
                <a:hlinkClick r:id="rId2"/>
              </a:rPr>
              <a:t>http://www.vvkt.lt</a:t>
            </a:r>
            <a:r>
              <a:rPr lang="lt-LT" sz="2000" dirty="0"/>
              <a:t>).</a:t>
            </a:r>
            <a:endParaRPr lang="en-US" sz="2000" dirty="0"/>
          </a:p>
          <a:p>
            <a:endParaRPr lang="en-US" sz="2000" dirty="0"/>
          </a:p>
          <a:p>
            <a:endParaRPr lang="en-US" sz="2000" dirty="0"/>
          </a:p>
          <a:p>
            <a:r>
              <a:rPr lang="lt-LT" sz="2000" dirty="0"/>
              <a:t>2021 m. balandžio mėn.</a:t>
            </a:r>
            <a:endParaRPr lang="en-US" sz="2000" dirty="0"/>
          </a:p>
        </p:txBody>
      </p:sp>
    </p:spTree>
    <p:extLst>
      <p:ext uri="{BB962C8B-B14F-4D97-AF65-F5344CB8AC3E}">
        <p14:creationId xmlns:p14="http://schemas.microsoft.com/office/powerpoint/2010/main" val="422231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lt-LT" sz="3000" dirty="0"/>
              <a:t>Su kateteriu susijusių kraujotakos infekcijų (</a:t>
            </a:r>
            <a:r>
              <a:rPr lang="lt-LT" sz="3000" dirty="0" err="1"/>
              <a:t>KSKI</a:t>
            </a:r>
            <a:r>
              <a:rPr lang="lt-LT" sz="3000" dirty="0"/>
              <a:t>) rizika</a:t>
            </a:r>
          </a:p>
        </p:txBody>
      </p:sp>
    </p:spTree>
    <p:extLst>
      <p:ext uri="{BB962C8B-B14F-4D97-AF65-F5344CB8AC3E}">
        <p14:creationId xmlns:p14="http://schemas.microsoft.com/office/powerpoint/2010/main" val="335404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sz="3000" dirty="0"/>
              <a:t>KSKI ir </a:t>
            </a:r>
            <a:r>
              <a:rPr lang="en-US" sz="3000" dirty="0"/>
              <a:t>į </a:t>
            </a:r>
            <a:r>
              <a:rPr lang="en-US" sz="3000" dirty="0" err="1"/>
              <a:t>veną</a:t>
            </a:r>
            <a:r>
              <a:rPr lang="en-US" sz="3000" dirty="0"/>
              <a:t> </a:t>
            </a:r>
            <a:r>
              <a:rPr lang="en-US" sz="3000" dirty="0" err="1"/>
              <a:t>ledidžiami</a:t>
            </a:r>
            <a:r>
              <a:rPr lang="lt-LT" sz="3000" dirty="0"/>
              <a:t> prostanoidai:</a:t>
            </a:r>
            <a:br>
              <a:rPr lang="lt-LT" sz="3000" dirty="0"/>
            </a:br>
            <a:r>
              <a:rPr lang="lt-LT" sz="3000" dirty="0"/>
              <a:t>LKC retrospektyvus tyrimas </a:t>
            </a:r>
          </a:p>
        </p:txBody>
      </p:sp>
      <p:sp>
        <p:nvSpPr>
          <p:cNvPr id="3" name="Inhaltsplatzhalter 2"/>
          <p:cNvSpPr>
            <a:spLocks noGrp="1"/>
          </p:cNvSpPr>
          <p:nvPr>
            <p:ph idx="1"/>
          </p:nvPr>
        </p:nvSpPr>
        <p:spPr>
          <a:xfrm>
            <a:off x="467544" y="4293096"/>
            <a:ext cx="8136904" cy="1584176"/>
          </a:xfrm>
        </p:spPr>
        <p:txBody>
          <a:bodyPr>
            <a:normAutofit/>
          </a:bodyPr>
          <a:lstStyle/>
          <a:p>
            <a:pPr marL="266700" indent="-266700">
              <a:buClr>
                <a:srgbClr val="D00A2D"/>
              </a:buClr>
              <a:buFont typeface="Arial" panose="020B0604020202020204" pitchFamily="34" charset="0"/>
              <a:buChar char="•"/>
            </a:pPr>
            <a:r>
              <a:rPr lang="en-US" sz="1800" dirty="0"/>
              <a:t>S</a:t>
            </a:r>
            <a:r>
              <a:rPr lang="lt-LT" sz="1800" dirty="0"/>
              <a:t>eptyniuose dideliuose JAV centruose 2003–2006 m gydytų pacientų, kuriems buvo leidžiami </a:t>
            </a:r>
            <a:r>
              <a:rPr lang="en-US" sz="1800" dirty="0"/>
              <a:t>į </a:t>
            </a:r>
            <a:r>
              <a:rPr lang="en-US" sz="1800" dirty="0" err="1"/>
              <a:t>veną</a:t>
            </a:r>
            <a:r>
              <a:rPr lang="lt-LT" sz="1800" dirty="0"/>
              <a:t> prostanoidai (epoprostenolis ar treprostinilis), </a:t>
            </a:r>
            <a:r>
              <a:rPr lang="en-US" sz="1800" dirty="0" err="1"/>
              <a:t>retrospektyvinė</a:t>
            </a:r>
            <a:r>
              <a:rPr lang="lt-LT" sz="1800" dirty="0"/>
              <a:t> </a:t>
            </a:r>
            <a:r>
              <a:rPr lang="en-US" sz="1800" dirty="0" err="1"/>
              <a:t>apžvalga</a:t>
            </a:r>
            <a:endParaRPr lang="lt-LT" sz="1800" dirty="0"/>
          </a:p>
          <a:p>
            <a:pPr marL="266700" indent="-266700">
              <a:buClr>
                <a:srgbClr val="D00A2D"/>
              </a:buClr>
              <a:buFont typeface="Arial" panose="020B0604020202020204" pitchFamily="34" charset="0"/>
              <a:buChar char="•"/>
            </a:pPr>
            <a:r>
              <a:rPr lang="lt-LT" sz="1800" dirty="0"/>
              <a:t>Didesnis KSKI dažnis stebėtas pacientams, kuriems buvo skirtas </a:t>
            </a:r>
            <a:r>
              <a:rPr lang="en-US" sz="1800" dirty="0"/>
              <a:t>į </a:t>
            </a:r>
            <a:r>
              <a:rPr lang="en-US" sz="1800" dirty="0" err="1"/>
              <a:t>veną</a:t>
            </a:r>
            <a:r>
              <a:rPr lang="en-US" sz="1800" dirty="0"/>
              <a:t> </a:t>
            </a:r>
            <a:r>
              <a:rPr lang="lt-LT" sz="1800" dirty="0"/>
              <a:t>treprostinilis, lyginant su pacientais, vartojusiais epoprostenolį</a:t>
            </a:r>
          </a:p>
          <a:p>
            <a:pPr>
              <a:buClr>
                <a:srgbClr val="D00A2D"/>
              </a:buClr>
            </a:pPr>
            <a:endParaRPr lang="pl-PL" sz="1200" dirty="0"/>
          </a:p>
        </p:txBody>
      </p:sp>
      <p:graphicFrame>
        <p:nvGraphicFramePr>
          <p:cNvPr id="5" name="Group 29"/>
          <p:cNvGraphicFramePr>
            <a:graphicFrameLocks/>
          </p:cNvGraphicFramePr>
          <p:nvPr>
            <p:extLst>
              <p:ext uri="{D42A27DB-BD31-4B8C-83A1-F6EECF244321}">
                <p14:modId xmlns:p14="http://schemas.microsoft.com/office/powerpoint/2010/main" val="556375425"/>
              </p:ext>
            </p:extLst>
          </p:nvPr>
        </p:nvGraphicFramePr>
        <p:xfrm>
          <a:off x="550334" y="1659467"/>
          <a:ext cx="8229600" cy="2509920"/>
        </p:xfrm>
        <a:graphic>
          <a:graphicData uri="http://schemas.openxmlformats.org/drawingml/2006/table">
            <a:tbl>
              <a:tblPr firstRow="1" lastRow="1" bandRow="1">
                <a:tableStyleId>{B301B821-A1FF-4177-AEE7-76D212191A09}</a:tableStyleId>
              </a:tblPr>
              <a:tblGrid>
                <a:gridCol w="2511684">
                  <a:extLst>
                    <a:ext uri="{9D8B030D-6E8A-4147-A177-3AD203B41FA5}">
                      <a16:colId xmlns:a16="http://schemas.microsoft.com/office/drawing/2014/main" val="20000"/>
                    </a:ext>
                  </a:extLst>
                </a:gridCol>
                <a:gridCol w="2858958">
                  <a:extLst>
                    <a:ext uri="{9D8B030D-6E8A-4147-A177-3AD203B41FA5}">
                      <a16:colId xmlns:a16="http://schemas.microsoft.com/office/drawing/2014/main" val="20001"/>
                    </a:ext>
                  </a:extLst>
                </a:gridCol>
                <a:gridCol w="2858958">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br>
                        <a:rPr kumimoji="0" lang="lt-LT" sz="1800" u="none" strike="noStrike" cap="none" normalizeH="0" baseline="0" dirty="0">
                          <a:ln>
                            <a:noFill/>
                          </a:ln>
                          <a:solidFill>
                            <a:srgbClr val="10253F"/>
                          </a:solidFill>
                          <a:latin typeface="Frutiger LT Com 55 Roman" pitchFamily="34" charset="0"/>
                        </a:rPr>
                      </a:br>
                      <a:endParaRPr kumimoji="0" lang="lt-LT" sz="1800" u="none" strike="noStrike" cap="none" normalizeH="0" baseline="0" dirty="0">
                        <a:ln>
                          <a:noFill/>
                        </a:ln>
                        <a:solidFill>
                          <a:srgbClr val="10253F"/>
                        </a:solidFill>
                        <a:latin typeface="Frutiger LT Com 55 Roman" pitchFamily="34" charset="0"/>
                      </a:endParaRPr>
                    </a:p>
                  </a:txBody>
                  <a:tcPr marL="116297" marR="116297" marT="108000" marB="108000" anchor="ctr" horzOverflow="overflow">
                    <a:solidFill>
                      <a:srgbClr val="10253F"/>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dirty="0">
                          <a:ln>
                            <a:noFill/>
                          </a:ln>
                          <a:solidFill>
                            <a:schemeClr val="bg1"/>
                          </a:solidFill>
                          <a:latin typeface="Frutiger LT Com 55 Roman" pitchFamily="34" charset="0"/>
                        </a:rPr>
                        <a:t>Vaistinio preparato vartojimo trukmė dienomis (bendra)</a:t>
                      </a:r>
                    </a:p>
                  </a:txBody>
                  <a:tcPr marL="116297" marR="116297" marT="108000" marB="108000" anchor="ctr" horzOverflow="overflow">
                    <a:solidFill>
                      <a:srgbClr val="10253F"/>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dirty="0">
                          <a:ln>
                            <a:noFill/>
                          </a:ln>
                          <a:solidFill>
                            <a:schemeClr val="bg1"/>
                          </a:solidFill>
                          <a:latin typeface="Frutiger LT Com 55 Roman" pitchFamily="34" charset="0"/>
                        </a:rPr>
                        <a:t>KSKI dažnis per</a:t>
                      </a:r>
                      <a:br>
                        <a:rPr kumimoji="0" lang="lt-LT" sz="1800" u="none" strike="noStrike" cap="none" normalizeH="0" baseline="0" dirty="0">
                          <a:ln>
                            <a:noFill/>
                          </a:ln>
                          <a:solidFill>
                            <a:schemeClr val="bg1"/>
                          </a:solidFill>
                          <a:latin typeface="Frutiger LT Com 55 Roman" pitchFamily="34" charset="0"/>
                        </a:rPr>
                      </a:br>
                      <a:r>
                        <a:rPr kumimoji="0" lang="lt-LT" sz="1800" u="none" strike="noStrike" cap="none" normalizeH="0" baseline="0" dirty="0">
                          <a:ln>
                            <a:noFill/>
                          </a:ln>
                          <a:solidFill>
                            <a:schemeClr val="bg1"/>
                          </a:solidFill>
                          <a:latin typeface="Frutiger LT Com 55 Roman" pitchFamily="34" charset="0"/>
                        </a:rPr>
                        <a:t>1000 vaist</a:t>
                      </a:r>
                      <a:r>
                        <a:rPr kumimoji="0" lang="en-US" sz="1800" u="none" strike="noStrike" cap="none" normalizeH="0" baseline="0" dirty="0" err="1">
                          <a:ln>
                            <a:noFill/>
                          </a:ln>
                          <a:solidFill>
                            <a:schemeClr val="bg1"/>
                          </a:solidFill>
                          <a:latin typeface="Frutiger LT Com 55 Roman" pitchFamily="34" charset="0"/>
                        </a:rPr>
                        <a:t>inio</a:t>
                      </a:r>
                      <a:r>
                        <a:rPr kumimoji="0" lang="en-US" sz="1800" u="none" strike="noStrike" cap="none" normalizeH="0" baseline="0" dirty="0">
                          <a:ln>
                            <a:noFill/>
                          </a:ln>
                          <a:solidFill>
                            <a:schemeClr val="bg1"/>
                          </a:solidFill>
                          <a:latin typeface="Frutiger LT Com 55 Roman" pitchFamily="34" charset="0"/>
                        </a:rPr>
                        <a:t> </a:t>
                      </a:r>
                      <a:r>
                        <a:rPr kumimoji="0" lang="en-US" sz="1800" u="none" strike="noStrike" cap="none" normalizeH="0" baseline="0" dirty="0" err="1">
                          <a:ln>
                            <a:noFill/>
                          </a:ln>
                          <a:solidFill>
                            <a:schemeClr val="bg1"/>
                          </a:solidFill>
                          <a:latin typeface="Frutiger LT Com 55 Roman" pitchFamily="34" charset="0"/>
                        </a:rPr>
                        <a:t>preparato</a:t>
                      </a:r>
                      <a:r>
                        <a:rPr kumimoji="0" lang="lt-LT" sz="1800" u="none" strike="noStrike" cap="none" normalizeH="0" baseline="0" dirty="0">
                          <a:ln>
                            <a:noFill/>
                          </a:ln>
                          <a:solidFill>
                            <a:schemeClr val="bg1"/>
                          </a:solidFill>
                          <a:latin typeface="Frutiger LT Com 55 Roman" pitchFamily="34" charset="0"/>
                        </a:rPr>
                        <a:t> vartojimo dienų</a:t>
                      </a:r>
                    </a:p>
                  </a:txBody>
                  <a:tcPr marL="116297" marR="116297" marT="108000" marB="108000" anchor="ctr" horzOverflow="overflow">
                    <a:solidFill>
                      <a:srgbClr val="10253F"/>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u="none" strike="noStrike" cap="none" normalizeH="0" baseline="0" dirty="0">
                          <a:ln>
                            <a:noFill/>
                          </a:ln>
                          <a:solidFill>
                            <a:srgbClr val="55565A"/>
                          </a:solidFill>
                          <a:latin typeface="Frutiger LT Com 55 Roman" pitchFamily="34" charset="0"/>
                        </a:rPr>
                        <a:t>E</a:t>
                      </a:r>
                      <a:r>
                        <a:rPr kumimoji="0" lang="lt-LT" sz="1800" u="none" strike="noStrike" cap="none" normalizeH="0" baseline="0" dirty="0">
                          <a:ln>
                            <a:noFill/>
                          </a:ln>
                          <a:solidFill>
                            <a:srgbClr val="55565A"/>
                          </a:solidFill>
                          <a:latin typeface="Frutiger LT Com 55 Roman" pitchFamily="34" charset="0"/>
                        </a:rPr>
                        <a:t>poprostenolis</a:t>
                      </a:r>
                      <a:r>
                        <a:rPr kumimoji="0" lang="en-US" sz="1800" u="none" strike="noStrike" cap="none" normalizeH="0" baseline="0" dirty="0">
                          <a:ln>
                            <a:noFill/>
                          </a:ln>
                          <a:solidFill>
                            <a:srgbClr val="55565A"/>
                          </a:solidFill>
                          <a:latin typeface="Frutiger LT Com 55 Roman" pitchFamily="34" charset="0"/>
                        </a:rPr>
                        <a:t> </a:t>
                      </a:r>
                      <a:r>
                        <a:rPr kumimoji="0" lang="en-US" sz="1800" u="none" strike="noStrike" cap="none" normalizeH="0" baseline="0" dirty="0" err="1">
                          <a:ln>
                            <a:noFill/>
                          </a:ln>
                          <a:solidFill>
                            <a:srgbClr val="55565A"/>
                          </a:solidFill>
                          <a:latin typeface="Frutiger LT Com 55 Roman" pitchFamily="34" charset="0"/>
                        </a:rPr>
                        <a:t>i.v.</a:t>
                      </a:r>
                      <a:endParaRPr kumimoji="0" lang="lt-LT" sz="1800" u="none" strike="noStrike" cap="none" normalizeH="0" baseline="0" dirty="0">
                        <a:ln>
                          <a:noFill/>
                        </a:ln>
                        <a:solidFill>
                          <a:srgbClr val="55565A"/>
                        </a:solidFill>
                        <a:latin typeface="Frutiger LT Com 55 Roman" pitchFamily="34" charset="0"/>
                      </a:endParaRPr>
                    </a:p>
                  </a:txBody>
                  <a:tcPr marL="116297" marR="116297" marT="108000" marB="108000" anchor="ctr" horzOverflow="overflow"/>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dirty="0">
                          <a:ln>
                            <a:noFill/>
                          </a:ln>
                          <a:solidFill>
                            <a:srgbClr val="55565A"/>
                          </a:solidFill>
                          <a:latin typeface="Frutiger LT Com 55 Roman" pitchFamily="34" charset="0"/>
                        </a:rPr>
                        <a:t>201 158</a:t>
                      </a:r>
                    </a:p>
                  </a:txBody>
                  <a:tcPr marL="116297" marR="116297" marT="108000" marB="108000" anchor="ctr" horzOverflow="overflow"/>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dirty="0">
                          <a:ln>
                            <a:noFill/>
                          </a:ln>
                          <a:solidFill>
                            <a:srgbClr val="55565A"/>
                          </a:solidFill>
                          <a:latin typeface="Frutiger LT Com 55 Roman" pitchFamily="34" charset="0"/>
                        </a:rPr>
                        <a:t>0,43</a:t>
                      </a:r>
                    </a:p>
                  </a:txBody>
                  <a:tcPr marL="116297" marR="116297" marT="108000" marB="108000" anchor="ctr" horzOverflow="overflow"/>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en-US" sz="1800" u="none" strike="noStrike" cap="none" normalizeH="0" baseline="0" noProof="0" dirty="0">
                          <a:ln>
                            <a:noFill/>
                          </a:ln>
                          <a:solidFill>
                            <a:srgbClr val="55565A"/>
                          </a:solidFill>
                          <a:latin typeface="Frutiger LT Com 55 Roman" pitchFamily="34" charset="0"/>
                        </a:rPr>
                        <a:t>T</a:t>
                      </a:r>
                      <a:r>
                        <a:rPr kumimoji="0" lang="lt-LT" sz="1800" u="none" strike="noStrike" cap="none" normalizeH="0" baseline="0" noProof="0" dirty="0">
                          <a:ln>
                            <a:noFill/>
                          </a:ln>
                          <a:solidFill>
                            <a:srgbClr val="55565A"/>
                          </a:solidFill>
                          <a:latin typeface="Frutiger LT Com 55 Roman" pitchFamily="34" charset="0"/>
                        </a:rPr>
                        <a:t>reprostinilis</a:t>
                      </a:r>
                      <a:r>
                        <a:rPr kumimoji="0" lang="en-US" sz="1800" u="none" strike="noStrike" cap="none" normalizeH="0" baseline="0" noProof="0" dirty="0">
                          <a:ln>
                            <a:noFill/>
                          </a:ln>
                          <a:solidFill>
                            <a:srgbClr val="55565A"/>
                          </a:solidFill>
                          <a:latin typeface="Frutiger LT Com 55 Roman" pitchFamily="34" charset="0"/>
                        </a:rPr>
                        <a:t> </a:t>
                      </a:r>
                      <a:r>
                        <a:rPr kumimoji="0" lang="en-US" sz="1800" u="none" strike="noStrike" cap="none" normalizeH="0" baseline="0" noProof="0" dirty="0" err="1">
                          <a:ln>
                            <a:noFill/>
                          </a:ln>
                          <a:solidFill>
                            <a:srgbClr val="55565A"/>
                          </a:solidFill>
                          <a:latin typeface="Frutiger LT Com 55 Roman" pitchFamily="34" charset="0"/>
                        </a:rPr>
                        <a:t>i.v.</a:t>
                      </a:r>
                      <a:endParaRPr kumimoji="0" lang="lt-LT" sz="1800" u="none" strike="noStrike" cap="none" normalizeH="0" baseline="0" noProof="0" dirty="0">
                        <a:ln>
                          <a:noFill/>
                        </a:ln>
                        <a:solidFill>
                          <a:srgbClr val="55565A"/>
                        </a:solidFill>
                        <a:latin typeface="Frutiger LT Com 55 Roman" pitchFamily="34" charset="0"/>
                      </a:endParaRPr>
                    </a:p>
                  </a:txBody>
                  <a:tcPr marL="116297" marR="116297" marT="108000" marB="108000" anchor="ctr" horzOverflow="overflow"/>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dirty="0">
                          <a:ln>
                            <a:noFill/>
                          </a:ln>
                          <a:solidFill>
                            <a:srgbClr val="55565A"/>
                          </a:solidFill>
                          <a:latin typeface="Frutiger LT Com 55 Roman" pitchFamily="34" charset="0"/>
                        </a:rPr>
                        <a:t>51 183</a:t>
                      </a:r>
                    </a:p>
                  </a:txBody>
                  <a:tcPr marL="116297" marR="116297" marT="108000" marB="108000" anchor="ctr" horzOverflow="overflow"/>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a:ln>
                            <a:noFill/>
                          </a:ln>
                          <a:solidFill>
                            <a:srgbClr val="55565A"/>
                          </a:solidFill>
                          <a:latin typeface="Frutiger LT Com 55 Roman" pitchFamily="34" charset="0"/>
                        </a:rPr>
                        <a:t>1,11</a:t>
                      </a:r>
                    </a:p>
                  </a:txBody>
                  <a:tcPr marL="116297" marR="116297" marT="108000" marB="108000" anchor="ctr" horzOverflow="overflow"/>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dirty="0">
                          <a:ln>
                            <a:noFill/>
                          </a:ln>
                          <a:solidFill>
                            <a:srgbClr val="55565A"/>
                          </a:solidFill>
                          <a:latin typeface="Frutiger LT Com 55 Roman" pitchFamily="34" charset="0"/>
                        </a:rPr>
                        <a:t>Viso</a:t>
                      </a:r>
                      <a:r>
                        <a:rPr kumimoji="0" lang="lt-LT" sz="1800" b="0" u="none" strike="noStrike" cap="none" normalizeH="0" baseline="30000" dirty="0">
                          <a:ln>
                            <a:noFill/>
                          </a:ln>
                          <a:solidFill>
                            <a:srgbClr val="55565A"/>
                          </a:solidFill>
                          <a:latin typeface="Frutiger LT Com 55 Roman" pitchFamily="34" charset="0"/>
                        </a:rPr>
                        <a:t>1</a:t>
                      </a:r>
                    </a:p>
                  </a:txBody>
                  <a:tcPr marL="116297" marR="116297" marT="108000" marB="108000" anchor="ctr" horzOverflow="overflow"/>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dirty="0">
                          <a:ln>
                            <a:noFill/>
                          </a:ln>
                          <a:solidFill>
                            <a:srgbClr val="55565A"/>
                          </a:solidFill>
                          <a:latin typeface="Frutiger LT Com 55 Roman" pitchFamily="34" charset="0"/>
                        </a:rPr>
                        <a:t>252 341</a:t>
                      </a:r>
                    </a:p>
                  </a:txBody>
                  <a:tcPr marL="116297" marR="116297" marT="108000" marB="108000" anchor="ctr" horzOverflow="overflow"/>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lt-LT" sz="1800" u="none" strike="noStrike" cap="none" normalizeH="0" baseline="0" dirty="0">
                          <a:ln>
                            <a:noFill/>
                          </a:ln>
                          <a:solidFill>
                            <a:srgbClr val="55565A"/>
                          </a:solidFill>
                          <a:latin typeface="Frutiger LT Com 55 Roman" pitchFamily="34" charset="0"/>
                        </a:rPr>
                        <a:t>0,57</a:t>
                      </a:r>
                    </a:p>
                  </a:txBody>
                  <a:tcPr marL="116297" marR="116297" marT="108000" marB="108000" anchor="ctr" horzOverflow="overflow"/>
                </a:tc>
                <a:extLst>
                  <a:ext uri="{0D108BD9-81ED-4DB2-BD59-A6C34878D82A}">
                    <a16:rowId xmlns:a16="http://schemas.microsoft.com/office/drawing/2014/main" val="10003"/>
                  </a:ext>
                </a:extLst>
              </a:tr>
            </a:tbl>
          </a:graphicData>
        </a:graphic>
      </p:graphicFrame>
      <p:sp>
        <p:nvSpPr>
          <p:cNvPr id="6" name="Inhaltsplatzhalter 2"/>
          <p:cNvSpPr txBox="1">
            <a:spLocks/>
          </p:cNvSpPr>
          <p:nvPr/>
        </p:nvSpPr>
        <p:spPr>
          <a:xfrm>
            <a:off x="467544" y="5877272"/>
            <a:ext cx="8136904" cy="64807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lang="de-DE" sz="2400" kern="1200">
                <a:solidFill>
                  <a:srgbClr val="55565A"/>
                </a:solidFill>
                <a:latin typeface="+mn-lt"/>
                <a:ea typeface="+mn-ea"/>
                <a:cs typeface="+mn-cs"/>
              </a:defRPr>
            </a:lvl1pPr>
            <a:lvl2pPr marL="742950" indent="-28575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2pPr>
            <a:lvl3pPr marL="11430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3pPr>
            <a:lvl4pPr marL="16002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de-AT" sz="28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D00A2D"/>
              </a:buClr>
            </a:pPr>
            <a:r>
              <a:rPr lang="lt-LT" sz="800" dirty="0"/>
              <a:t>LKC = ligų kontrolės centrai; KSKI = su kateteriu susijusi kraujotakos infekcija;</a:t>
            </a:r>
            <a:br>
              <a:rPr lang="lt-LT" sz="800" dirty="0"/>
            </a:br>
            <a:r>
              <a:rPr lang="lt-LT" sz="800" dirty="0"/>
              <a:t>i.v. = intraveninis; </a:t>
            </a:r>
            <a:endParaRPr lang="it-IT" sz="800" dirty="0"/>
          </a:p>
          <a:p>
            <a:pPr>
              <a:buClr>
                <a:srgbClr val="D00A2D"/>
              </a:buClr>
            </a:pPr>
            <a:endParaRPr lang="it-IT" sz="800" dirty="0"/>
          </a:p>
          <a:p>
            <a:pPr>
              <a:buClr>
                <a:srgbClr val="D00A2D"/>
              </a:buClr>
            </a:pPr>
            <a:r>
              <a:rPr lang="lt-LT" sz="800" dirty="0"/>
              <a:t>1. </a:t>
            </a:r>
            <a:r>
              <a:rPr lang="lt-LT" sz="800" dirty="0" err="1"/>
              <a:t>Barst</a:t>
            </a:r>
            <a:r>
              <a:rPr lang="lt-LT" sz="800" dirty="0"/>
              <a:t> et </a:t>
            </a:r>
            <a:r>
              <a:rPr lang="lt-LT" sz="800" dirty="0" err="1"/>
              <a:t>al</a:t>
            </a:r>
            <a:r>
              <a:rPr lang="lt-LT" sz="800" dirty="0"/>
              <a:t>. </a:t>
            </a:r>
            <a:r>
              <a:rPr lang="lt-LT" sz="800" dirty="0" err="1"/>
              <a:t>MMWR</a:t>
            </a:r>
            <a:r>
              <a:rPr lang="lt-LT" sz="800" dirty="0"/>
              <a:t> </a:t>
            </a:r>
            <a:r>
              <a:rPr lang="lt-LT" sz="800" dirty="0" err="1"/>
              <a:t>Morb</a:t>
            </a:r>
            <a:r>
              <a:rPr lang="lt-LT" sz="800" dirty="0"/>
              <a:t> </a:t>
            </a:r>
            <a:r>
              <a:rPr lang="lt-LT" sz="800" dirty="0" err="1"/>
              <a:t>Mortal</a:t>
            </a:r>
            <a:r>
              <a:rPr lang="lt-LT" sz="800" dirty="0"/>
              <a:t> </a:t>
            </a:r>
            <a:r>
              <a:rPr lang="lt-LT" sz="800" dirty="0" err="1"/>
              <a:t>Wkly</a:t>
            </a:r>
            <a:r>
              <a:rPr lang="lt-LT" sz="800" dirty="0"/>
              <a:t> </a:t>
            </a:r>
            <a:r>
              <a:rPr lang="lt-LT" sz="800" dirty="0" err="1"/>
              <a:t>Rep</a:t>
            </a:r>
            <a:r>
              <a:rPr lang="lt-LT" sz="800" dirty="0"/>
              <a:t>. 2007;56:170-172; </a:t>
            </a:r>
          </a:p>
        </p:txBody>
      </p:sp>
    </p:spTree>
    <p:extLst>
      <p:ext uri="{BB962C8B-B14F-4D97-AF65-F5344CB8AC3E}">
        <p14:creationId xmlns:p14="http://schemas.microsoft.com/office/powerpoint/2010/main" val="146481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sz="3000" dirty="0"/>
              <a:t>Su gydymu susijusių KSKI dažnis</a:t>
            </a:r>
          </a:p>
        </p:txBody>
      </p:sp>
      <p:sp>
        <p:nvSpPr>
          <p:cNvPr id="3" name="Inhaltsplatzhalter 2"/>
          <p:cNvSpPr>
            <a:spLocks noGrp="1"/>
          </p:cNvSpPr>
          <p:nvPr>
            <p:ph idx="1"/>
          </p:nvPr>
        </p:nvSpPr>
        <p:spPr>
          <a:xfrm>
            <a:off x="611560" y="1600200"/>
            <a:ext cx="8280920" cy="4637112"/>
          </a:xfrm>
        </p:spPr>
        <p:txBody>
          <a:bodyPr>
            <a:normAutofit/>
          </a:bodyPr>
          <a:lstStyle/>
          <a:p>
            <a:pPr marL="361950" indent="-361950">
              <a:buClr>
                <a:srgbClr val="D00A2D"/>
              </a:buClr>
              <a:buFont typeface="Arial" panose="020B0604020202020204" pitchFamily="34" charset="0"/>
              <a:buChar char="•"/>
            </a:pPr>
            <a:r>
              <a:rPr lang="lt-LT" dirty="0"/>
              <a:t>JAV </a:t>
            </a:r>
            <a:r>
              <a:rPr lang="en-US" dirty="0" err="1"/>
              <a:t>gyvenantiems</a:t>
            </a:r>
            <a:r>
              <a:rPr lang="en-US" dirty="0"/>
              <a:t> </a:t>
            </a:r>
            <a:r>
              <a:rPr lang="lt-LT" dirty="0"/>
              <a:t>pacientams, kuriems nuolat skiriamas  gydymas </a:t>
            </a:r>
            <a:r>
              <a:rPr lang="en-US" dirty="0"/>
              <a:t>į </a:t>
            </a:r>
            <a:r>
              <a:rPr lang="en-US" dirty="0" err="1"/>
              <a:t>veną</a:t>
            </a:r>
            <a:r>
              <a:rPr lang="en-US" dirty="0"/>
              <a:t> </a:t>
            </a:r>
            <a:r>
              <a:rPr lang="lt-LT" dirty="0"/>
              <a:t>per </a:t>
            </a:r>
            <a:r>
              <a:rPr lang="en-US" dirty="0"/>
              <a:t>CVK</a:t>
            </a:r>
            <a:r>
              <a:rPr lang="lt-LT" dirty="0"/>
              <a:t>, per 1000 buvimo su kateteriu dienų KSKI pasi</a:t>
            </a:r>
            <a:r>
              <a:rPr lang="en-US" dirty="0" err="1"/>
              <a:t>reiškia</a:t>
            </a:r>
            <a:r>
              <a:rPr lang="lt-LT" dirty="0"/>
              <a:t> apie penkis kartus</a:t>
            </a:r>
            <a:r>
              <a:rPr lang="lt-LT" baseline="30000" dirty="0"/>
              <a:t>1</a:t>
            </a:r>
            <a:endParaRPr lang="lt-LT" dirty="0"/>
          </a:p>
          <a:p>
            <a:pPr marL="361950" indent="-361950">
              <a:buClr>
                <a:srgbClr val="D00A2D"/>
              </a:buClr>
              <a:buFont typeface="Arial" panose="020B0604020202020204" pitchFamily="34" charset="0"/>
              <a:buChar char="•"/>
            </a:pPr>
            <a:r>
              <a:rPr lang="lt-LT" dirty="0"/>
              <a:t>Tokiu būdu per metus susidaro 80 000 KSKI</a:t>
            </a:r>
            <a:r>
              <a:rPr lang="en-US" dirty="0"/>
              <a:t> </a:t>
            </a:r>
            <a:r>
              <a:rPr lang="en-US" dirty="0" err="1"/>
              <a:t>atvejų</a:t>
            </a:r>
            <a:r>
              <a:rPr lang="lt-LT" baseline="30000" dirty="0"/>
              <a:t>2</a:t>
            </a:r>
          </a:p>
          <a:p>
            <a:pPr marL="457200" indent="-457200">
              <a:buClr>
                <a:srgbClr val="D00A2D"/>
              </a:buClr>
              <a:buFont typeface="Wingdings" panose="05000000000000000000" pitchFamily="2" charset="2"/>
              <a:buChar char="Ø"/>
            </a:pPr>
            <a:endParaRPr lang="de-DE" baseline="30000" dirty="0"/>
          </a:p>
          <a:p>
            <a:pPr marL="457200" indent="-457200">
              <a:buClr>
                <a:srgbClr val="D00A2D"/>
              </a:buClr>
              <a:buFont typeface="Wingdings" panose="05000000000000000000" pitchFamily="2" charset="2"/>
              <a:buChar char="Ø"/>
            </a:pPr>
            <a:endParaRPr lang="de-DE" sz="1800" baseline="30000" dirty="0"/>
          </a:p>
          <a:p>
            <a:pPr lvl="0" fontAlgn="base">
              <a:spcBef>
                <a:spcPct val="0"/>
              </a:spcBef>
              <a:spcAft>
                <a:spcPct val="0"/>
              </a:spcAft>
            </a:pPr>
            <a:r>
              <a:rPr lang="lt-LT" b="1" dirty="0">
                <a:latin typeface="Arial" pitchFamily="34" charset="0"/>
              </a:rPr>
              <a:t>KSKI dažnis per 1 000 buvimo su kateteriu dienų (intervalas)</a:t>
            </a:r>
          </a:p>
          <a:p>
            <a:pPr lvl="0" fontAlgn="base">
              <a:lnSpc>
                <a:spcPct val="150000"/>
              </a:lnSpc>
              <a:spcBef>
                <a:spcPct val="0"/>
              </a:spcBef>
              <a:spcAft>
                <a:spcPct val="0"/>
              </a:spcAft>
            </a:pPr>
            <a:r>
              <a:rPr lang="en-US" dirty="0"/>
              <a:t>V</a:t>
            </a:r>
            <a:r>
              <a:rPr lang="lt-LT" dirty="0"/>
              <a:t>iso gydymas </a:t>
            </a:r>
            <a:r>
              <a:rPr lang="en-US" dirty="0"/>
              <a:t>į </a:t>
            </a:r>
            <a:r>
              <a:rPr lang="en-US" dirty="0" err="1"/>
              <a:t>veną</a:t>
            </a:r>
            <a:r>
              <a:rPr lang="en-US" dirty="0"/>
              <a:t> </a:t>
            </a:r>
            <a:r>
              <a:rPr lang="lt-LT" dirty="0"/>
              <a:t>per CVK: nuo 0,3 iki 9,1</a:t>
            </a:r>
          </a:p>
          <a:p>
            <a:pPr fontAlgn="base">
              <a:lnSpc>
                <a:spcPct val="150000"/>
              </a:lnSpc>
              <a:spcBef>
                <a:spcPct val="0"/>
              </a:spcBef>
              <a:spcAft>
                <a:spcPct val="0"/>
              </a:spcAft>
            </a:pPr>
            <a:r>
              <a:rPr lang="lt-LT" dirty="0"/>
              <a:t>PH gydymas </a:t>
            </a:r>
            <a:r>
              <a:rPr lang="en-US" dirty="0"/>
              <a:t>į </a:t>
            </a:r>
            <a:r>
              <a:rPr lang="en-US" dirty="0" err="1"/>
              <a:t>veną</a:t>
            </a:r>
            <a:r>
              <a:rPr lang="en-US" dirty="0"/>
              <a:t> </a:t>
            </a:r>
            <a:r>
              <a:rPr lang="lt-LT" dirty="0"/>
              <a:t>per CVK: nuo 0,1 iki 1,1</a:t>
            </a:r>
          </a:p>
          <a:p>
            <a:pPr lvl="0" fontAlgn="base">
              <a:spcBef>
                <a:spcPct val="0"/>
              </a:spcBef>
              <a:spcAft>
                <a:spcPct val="0"/>
              </a:spcAft>
            </a:pPr>
            <a:endParaRPr lang="en-GB" b="1" dirty="0">
              <a:latin typeface="Arial" pitchFamily="34" charset="0"/>
            </a:endParaRPr>
          </a:p>
          <a:p>
            <a:pPr marL="457200" indent="-457200">
              <a:buClr>
                <a:srgbClr val="D00A2D"/>
              </a:buClr>
              <a:buFont typeface="Wingdings" panose="05000000000000000000" pitchFamily="2" charset="2"/>
              <a:buChar char="Ø"/>
            </a:pPr>
            <a:endParaRPr lang="de-DE" baseline="30000" dirty="0"/>
          </a:p>
        </p:txBody>
      </p:sp>
      <p:sp>
        <p:nvSpPr>
          <p:cNvPr id="21" name="Text Box 14"/>
          <p:cNvSpPr txBox="1">
            <a:spLocks noChangeArrowheads="1"/>
          </p:cNvSpPr>
          <p:nvPr/>
        </p:nvSpPr>
        <p:spPr bwMode="auto">
          <a:xfrm>
            <a:off x="5920311" y="4509120"/>
            <a:ext cx="381000" cy="228600"/>
          </a:xfrm>
          <a:prstGeom prst="rect">
            <a:avLst/>
          </a:prstGeom>
          <a:noFill/>
          <a:ln w="9525">
            <a:noFill/>
            <a:miter lim="800000"/>
            <a:headEnd/>
            <a:tailEnd/>
          </a:ln>
        </p:spPr>
        <p:txBody>
          <a:bodyPr>
            <a:spAutoFit/>
          </a:bodyPr>
          <a:lstStyle/>
          <a:p>
            <a:pPr fontAlgn="base">
              <a:spcBef>
                <a:spcPct val="0"/>
              </a:spcBef>
              <a:spcAft>
                <a:spcPct val="0"/>
              </a:spcAft>
            </a:pPr>
            <a:r>
              <a:rPr lang="lt-LT" sz="900" b="1" dirty="0">
                <a:solidFill>
                  <a:srgbClr val="55565A"/>
                </a:solidFill>
                <a:latin typeface="Frutiger LT Com 55 Roman"/>
              </a:rPr>
              <a:t>3-5</a:t>
            </a:r>
          </a:p>
        </p:txBody>
      </p:sp>
      <p:cxnSp>
        <p:nvCxnSpPr>
          <p:cNvPr id="24" name="Straight Connector 23"/>
          <p:cNvCxnSpPr/>
          <p:nvPr/>
        </p:nvCxnSpPr>
        <p:spPr>
          <a:xfrm rot="5400000">
            <a:off x="4851400" y="4898902"/>
            <a:ext cx="60325" cy="0"/>
          </a:xfrm>
          <a:prstGeom prst="line">
            <a:avLst/>
          </a:prstGeom>
          <a:noFill/>
          <a:ln w="19050" cap="flat" cmpd="sng" algn="ctr">
            <a:solidFill>
              <a:sysClr val="windowText" lastClr="000000"/>
            </a:solidFill>
            <a:prstDash val="solid"/>
          </a:ln>
          <a:effectLst/>
        </p:spPr>
      </p:cxnSp>
      <p:sp>
        <p:nvSpPr>
          <p:cNvPr id="29" name="TextBox 28"/>
          <p:cNvSpPr txBox="1"/>
          <p:nvPr/>
        </p:nvSpPr>
        <p:spPr>
          <a:xfrm>
            <a:off x="611560" y="5803781"/>
            <a:ext cx="7272808" cy="433531"/>
          </a:xfrm>
          <a:prstGeom prst="rect">
            <a:avLst/>
          </a:prstGeom>
          <a:solidFill>
            <a:sysClr val="window" lastClr="FFFFFF"/>
          </a:solidFill>
        </p:spPr>
        <p:txBody>
          <a:bodyPr wrap="square" lIns="0" tIns="0" rIns="0" bIns="0" rtlCol="0">
            <a:noAutofit/>
          </a:bodyPr>
          <a:lstStyle/>
          <a:p>
            <a:r>
              <a:rPr lang="lt-LT" sz="800" dirty="0" err="1">
                <a:solidFill>
                  <a:srgbClr val="55565A"/>
                </a:solidFill>
                <a:latin typeface="Frutiger LT Com 55 Roman"/>
              </a:rPr>
              <a:t>KSKI</a:t>
            </a:r>
            <a:r>
              <a:rPr lang="lt-LT" sz="800" dirty="0">
                <a:solidFill>
                  <a:srgbClr val="55565A"/>
                </a:solidFill>
                <a:latin typeface="Frutiger LT Com 55 Roman"/>
              </a:rPr>
              <a:t> = su kateteriu susijusi kraujotakos infekcija; </a:t>
            </a:r>
            <a:r>
              <a:rPr lang="lt-LT" sz="800" dirty="0" err="1">
                <a:solidFill>
                  <a:srgbClr val="55565A"/>
                </a:solidFill>
                <a:latin typeface="Frutiger LT Com 55 Roman"/>
              </a:rPr>
              <a:t>CVK</a:t>
            </a:r>
            <a:r>
              <a:rPr lang="lt-LT" sz="800" dirty="0">
                <a:solidFill>
                  <a:srgbClr val="55565A"/>
                </a:solidFill>
                <a:latin typeface="Frutiger LT Com 55 Roman"/>
              </a:rPr>
              <a:t> = centrinės venos kateteris; </a:t>
            </a:r>
            <a:r>
              <a:rPr lang="lt-LT" sz="800" dirty="0" err="1">
                <a:solidFill>
                  <a:srgbClr val="55565A"/>
                </a:solidFill>
                <a:latin typeface="Frutiger LT Com 55 Roman"/>
              </a:rPr>
              <a:t>i.v</a:t>
            </a:r>
            <a:r>
              <a:rPr lang="lt-LT" sz="800" dirty="0">
                <a:solidFill>
                  <a:srgbClr val="55565A"/>
                </a:solidFill>
                <a:latin typeface="Frutiger LT Com 55 Roman"/>
              </a:rPr>
              <a:t>. = intraveninis; PH = plaučių  hipertenzija</a:t>
            </a:r>
          </a:p>
          <a:p>
            <a:endParaRPr lang="fr-FR" sz="800" dirty="0">
              <a:solidFill>
                <a:srgbClr val="55565A"/>
              </a:solidFill>
              <a:latin typeface="Frutiger LT Com 55 Roman"/>
            </a:endParaRPr>
          </a:p>
          <a:p>
            <a:r>
              <a:rPr lang="lt-LT" sz="800" dirty="0">
                <a:solidFill>
                  <a:srgbClr val="55565A"/>
                </a:solidFill>
                <a:latin typeface="Frutiger LT Com 55 Roman"/>
              </a:rPr>
              <a:t>1. </a:t>
            </a:r>
            <a:r>
              <a:rPr lang="lt-LT" sz="800" dirty="0" err="1">
                <a:solidFill>
                  <a:srgbClr val="55565A"/>
                </a:solidFill>
                <a:latin typeface="Frutiger LT Com 55 Roman"/>
              </a:rPr>
              <a:t>National</a:t>
            </a:r>
            <a:r>
              <a:rPr lang="lt-LT" sz="800" dirty="0">
                <a:solidFill>
                  <a:srgbClr val="55565A"/>
                </a:solidFill>
                <a:latin typeface="Frutiger LT Com 55 Roman"/>
              </a:rPr>
              <a:t> </a:t>
            </a:r>
            <a:r>
              <a:rPr lang="lt-LT" sz="800" dirty="0" err="1">
                <a:solidFill>
                  <a:srgbClr val="55565A"/>
                </a:solidFill>
                <a:latin typeface="Frutiger LT Com 55 Roman"/>
              </a:rPr>
              <a:t>Nosocomial</a:t>
            </a:r>
            <a:r>
              <a:rPr lang="lt-LT" sz="800" dirty="0">
                <a:solidFill>
                  <a:srgbClr val="55565A"/>
                </a:solidFill>
                <a:latin typeface="Frutiger LT Com 55 Roman"/>
              </a:rPr>
              <a:t> </a:t>
            </a:r>
            <a:r>
              <a:rPr lang="lt-LT" sz="800" dirty="0" err="1">
                <a:solidFill>
                  <a:srgbClr val="55565A"/>
                </a:solidFill>
                <a:latin typeface="Frutiger LT Com 55 Roman"/>
              </a:rPr>
              <a:t>Infections</a:t>
            </a:r>
            <a:r>
              <a:rPr lang="lt-LT" sz="800" dirty="0">
                <a:solidFill>
                  <a:srgbClr val="55565A"/>
                </a:solidFill>
                <a:latin typeface="Frutiger LT Com 55 Roman"/>
              </a:rPr>
              <a:t> </a:t>
            </a:r>
            <a:r>
              <a:rPr lang="lt-LT" sz="800" dirty="0" err="1">
                <a:solidFill>
                  <a:srgbClr val="55565A"/>
                </a:solidFill>
                <a:latin typeface="Frutiger LT Com 55 Roman"/>
              </a:rPr>
              <a:t>Surveillance</a:t>
            </a:r>
            <a:r>
              <a:rPr lang="lt-LT" sz="800" dirty="0">
                <a:solidFill>
                  <a:srgbClr val="55565A"/>
                </a:solidFill>
                <a:latin typeface="Frutiger LT Com 55 Roman"/>
              </a:rPr>
              <a:t> </a:t>
            </a:r>
            <a:r>
              <a:rPr lang="lt-LT" sz="800" dirty="0" err="1">
                <a:solidFill>
                  <a:srgbClr val="55565A"/>
                </a:solidFill>
                <a:latin typeface="Frutiger LT Com 55 Roman"/>
              </a:rPr>
              <a:t>System</a:t>
            </a:r>
            <a:r>
              <a:rPr lang="lt-LT" sz="800" dirty="0">
                <a:solidFill>
                  <a:srgbClr val="55565A"/>
                </a:solidFill>
                <a:latin typeface="Frutiger LT Com 55 Roman"/>
              </a:rPr>
              <a:t>. </a:t>
            </a:r>
            <a:r>
              <a:rPr lang="lt-LT" sz="800" i="1" dirty="0">
                <a:solidFill>
                  <a:srgbClr val="55565A"/>
                </a:solidFill>
                <a:latin typeface="Frutiger LT Com 55 Roman"/>
              </a:rPr>
              <a:t>Am J </a:t>
            </a:r>
            <a:r>
              <a:rPr lang="lt-LT" sz="800" i="1" dirty="0" err="1">
                <a:solidFill>
                  <a:srgbClr val="55565A"/>
                </a:solidFill>
                <a:latin typeface="Frutiger LT Com 55 Roman"/>
              </a:rPr>
              <a:t>Infect</a:t>
            </a:r>
            <a:r>
              <a:rPr lang="lt-LT" sz="800" i="1" dirty="0">
                <a:solidFill>
                  <a:srgbClr val="55565A"/>
                </a:solidFill>
                <a:latin typeface="Frutiger LT Com 55 Roman"/>
              </a:rPr>
              <a:t> </a:t>
            </a:r>
            <a:r>
              <a:rPr lang="lt-LT" sz="800" i="1" dirty="0" err="1">
                <a:solidFill>
                  <a:srgbClr val="55565A"/>
                </a:solidFill>
                <a:latin typeface="Frutiger LT Com 55 Roman"/>
              </a:rPr>
              <a:t>Control</a:t>
            </a:r>
            <a:r>
              <a:rPr lang="lt-LT" sz="800" dirty="0">
                <a:solidFill>
                  <a:srgbClr val="55565A"/>
                </a:solidFill>
                <a:latin typeface="Frutiger LT Com 55 Roman"/>
              </a:rPr>
              <a:t>. 2004;32:470-485; 2. </a:t>
            </a:r>
            <a:r>
              <a:rPr lang="lt-LT" sz="800" dirty="0" err="1">
                <a:solidFill>
                  <a:srgbClr val="55565A"/>
                </a:solidFill>
                <a:latin typeface="Frutiger LT Com 55 Roman"/>
              </a:rPr>
              <a:t>O'Grady</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i="1" dirty="0" err="1">
                <a:solidFill>
                  <a:srgbClr val="55565A"/>
                </a:solidFill>
                <a:latin typeface="Frutiger LT Com 55 Roman"/>
              </a:rPr>
              <a:t>MMWR</a:t>
            </a:r>
            <a:r>
              <a:rPr lang="lt-LT" sz="800" i="1" dirty="0">
                <a:solidFill>
                  <a:srgbClr val="55565A"/>
                </a:solidFill>
                <a:latin typeface="Frutiger LT Com 55 Roman"/>
              </a:rPr>
              <a:t> </a:t>
            </a:r>
            <a:r>
              <a:rPr lang="lt-LT" sz="800" i="1" dirty="0" err="1">
                <a:solidFill>
                  <a:srgbClr val="55565A"/>
                </a:solidFill>
                <a:latin typeface="Frutiger LT Com 55 Roman"/>
              </a:rPr>
              <a:t>Recomm</a:t>
            </a:r>
            <a:r>
              <a:rPr lang="lt-LT" sz="800" i="1" dirty="0">
                <a:solidFill>
                  <a:srgbClr val="55565A"/>
                </a:solidFill>
                <a:latin typeface="Frutiger LT Com 55 Roman"/>
              </a:rPr>
              <a:t> </a:t>
            </a:r>
            <a:r>
              <a:rPr lang="lt-LT" sz="800" i="1" dirty="0" err="1">
                <a:solidFill>
                  <a:srgbClr val="55565A"/>
                </a:solidFill>
                <a:latin typeface="Frutiger LT Com 55 Roman"/>
              </a:rPr>
              <a:t>Rep</a:t>
            </a:r>
            <a:r>
              <a:rPr lang="lt-LT" sz="800" dirty="0">
                <a:solidFill>
                  <a:srgbClr val="55565A"/>
                </a:solidFill>
                <a:latin typeface="Frutiger LT Com 55 Roman"/>
              </a:rPr>
              <a:t>. </a:t>
            </a:r>
            <a:r>
              <a:rPr lang="lt-LT" sz="800" dirty="0" err="1">
                <a:solidFill>
                  <a:srgbClr val="55565A"/>
                </a:solidFill>
                <a:latin typeface="Frutiger LT Com 55 Roman"/>
              </a:rPr>
              <a:t>2002;51(RR-10):1-29</a:t>
            </a:r>
            <a:r>
              <a:rPr lang="lt-LT" sz="800" dirty="0">
                <a:solidFill>
                  <a:srgbClr val="55565A"/>
                </a:solidFill>
                <a:latin typeface="Frutiger LT Com 55 Roman"/>
              </a:rPr>
              <a:t>;</a:t>
            </a:r>
            <a:br>
              <a:rPr lang="lt-LT" sz="800" dirty="0">
                <a:solidFill>
                  <a:srgbClr val="55565A"/>
                </a:solidFill>
                <a:latin typeface="Frutiger LT Com 55 Roman"/>
              </a:rPr>
            </a:br>
            <a:r>
              <a:rPr lang="lt-LT" sz="800" dirty="0">
                <a:solidFill>
                  <a:srgbClr val="55565A"/>
                </a:solidFill>
                <a:latin typeface="Frutiger LT Com 55 Roman"/>
              </a:rPr>
              <a:t>3. van </a:t>
            </a:r>
            <a:r>
              <a:rPr lang="lt-LT" sz="800" dirty="0" err="1">
                <a:solidFill>
                  <a:srgbClr val="55565A"/>
                </a:solidFill>
                <a:latin typeface="Frutiger LT Com 55 Roman"/>
              </a:rPr>
              <a:t>Hoff</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i="1" dirty="0">
                <a:solidFill>
                  <a:srgbClr val="55565A"/>
                </a:solidFill>
                <a:latin typeface="Frutiger LT Com 55 Roman"/>
              </a:rPr>
              <a:t>J </a:t>
            </a:r>
            <a:r>
              <a:rPr lang="lt-LT" sz="800" i="1" dirty="0" err="1">
                <a:solidFill>
                  <a:srgbClr val="55565A"/>
                </a:solidFill>
                <a:latin typeface="Frutiger LT Com 55 Roman"/>
              </a:rPr>
              <a:t>Clin</a:t>
            </a:r>
            <a:r>
              <a:rPr lang="lt-LT" sz="800" i="1" dirty="0">
                <a:solidFill>
                  <a:srgbClr val="55565A"/>
                </a:solidFill>
                <a:latin typeface="Frutiger LT Com 55 Roman"/>
              </a:rPr>
              <a:t> </a:t>
            </a:r>
            <a:r>
              <a:rPr lang="lt-LT" sz="800" i="1" dirty="0" err="1">
                <a:solidFill>
                  <a:srgbClr val="55565A"/>
                </a:solidFill>
                <a:latin typeface="Frutiger LT Com 55 Roman"/>
              </a:rPr>
              <a:t>Oncol</a:t>
            </a:r>
            <a:r>
              <a:rPr lang="lt-LT" sz="800" dirty="0">
                <a:solidFill>
                  <a:srgbClr val="55565A"/>
                </a:solidFill>
                <a:latin typeface="Frutiger LT Com 55 Roman"/>
              </a:rPr>
              <a:t>. 1990;8:1255-1262; 4. Decker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i="1" dirty="0" err="1">
                <a:solidFill>
                  <a:srgbClr val="55565A"/>
                </a:solidFill>
                <a:latin typeface="Frutiger LT Com 55 Roman"/>
              </a:rPr>
              <a:t>Pediatr</a:t>
            </a:r>
            <a:r>
              <a:rPr lang="lt-LT" sz="800" i="1" dirty="0">
                <a:solidFill>
                  <a:srgbClr val="55565A"/>
                </a:solidFill>
                <a:latin typeface="Frutiger LT Com 55 Roman"/>
              </a:rPr>
              <a:t> </a:t>
            </a:r>
            <a:r>
              <a:rPr lang="lt-LT" sz="800" i="1" dirty="0" err="1">
                <a:solidFill>
                  <a:srgbClr val="55565A"/>
                </a:solidFill>
                <a:latin typeface="Frutiger LT Com 55 Roman"/>
              </a:rPr>
              <a:t>Clin</a:t>
            </a:r>
            <a:r>
              <a:rPr lang="lt-LT" sz="800" i="1" dirty="0">
                <a:solidFill>
                  <a:srgbClr val="55565A"/>
                </a:solidFill>
                <a:latin typeface="Frutiger LT Com 55 Roman"/>
              </a:rPr>
              <a:t> </a:t>
            </a:r>
            <a:r>
              <a:rPr lang="lt-LT" sz="800" i="1" dirty="0" err="1">
                <a:solidFill>
                  <a:srgbClr val="55565A"/>
                </a:solidFill>
                <a:latin typeface="Frutiger LT Com 55 Roman"/>
              </a:rPr>
              <a:t>North</a:t>
            </a:r>
            <a:r>
              <a:rPr lang="lt-LT" sz="800" i="1" dirty="0">
                <a:solidFill>
                  <a:srgbClr val="55565A"/>
                </a:solidFill>
                <a:latin typeface="Frutiger LT Com 55 Roman"/>
              </a:rPr>
              <a:t> Am</a:t>
            </a:r>
            <a:r>
              <a:rPr lang="lt-LT" sz="800" dirty="0">
                <a:solidFill>
                  <a:srgbClr val="55565A"/>
                </a:solidFill>
                <a:latin typeface="Frutiger LT Com 55 Roman"/>
              </a:rPr>
              <a:t>. 1988;35:579–612; 5. </a:t>
            </a:r>
            <a:r>
              <a:rPr lang="lt-LT" sz="800" dirty="0" err="1">
                <a:solidFill>
                  <a:srgbClr val="55565A"/>
                </a:solidFill>
                <a:latin typeface="Frutiger LT Com 55 Roman"/>
              </a:rPr>
              <a:t>Moureau</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i="1" dirty="0">
                <a:solidFill>
                  <a:srgbClr val="55565A"/>
                </a:solidFill>
                <a:latin typeface="Frutiger LT Com 55 Roman"/>
              </a:rPr>
              <a:t>J </a:t>
            </a:r>
            <a:r>
              <a:rPr lang="lt-LT" sz="800" i="1" dirty="0" err="1">
                <a:solidFill>
                  <a:srgbClr val="55565A"/>
                </a:solidFill>
                <a:latin typeface="Frutiger LT Com 55 Roman"/>
              </a:rPr>
              <a:t>Vasc</a:t>
            </a:r>
            <a:r>
              <a:rPr lang="lt-LT" sz="800" i="1" dirty="0">
                <a:solidFill>
                  <a:srgbClr val="55565A"/>
                </a:solidFill>
                <a:latin typeface="Frutiger LT Com 55 Roman"/>
              </a:rPr>
              <a:t> </a:t>
            </a:r>
            <a:r>
              <a:rPr lang="lt-LT" sz="800" i="1" dirty="0" err="1">
                <a:solidFill>
                  <a:srgbClr val="55565A"/>
                </a:solidFill>
                <a:latin typeface="Frutiger LT Com 55 Roman"/>
              </a:rPr>
              <a:t>Interv</a:t>
            </a:r>
            <a:r>
              <a:rPr lang="lt-LT" sz="800" i="1" dirty="0">
                <a:solidFill>
                  <a:srgbClr val="55565A"/>
                </a:solidFill>
                <a:latin typeface="Frutiger LT Com 55 Roman"/>
              </a:rPr>
              <a:t> </a:t>
            </a:r>
            <a:r>
              <a:rPr lang="lt-LT" sz="800" i="1" dirty="0" err="1">
                <a:solidFill>
                  <a:srgbClr val="55565A"/>
                </a:solidFill>
                <a:latin typeface="Frutiger LT Com 55 Roman"/>
              </a:rPr>
              <a:t>Radiol</a:t>
            </a:r>
            <a:r>
              <a:rPr lang="lt-LT" sz="800" dirty="0">
                <a:solidFill>
                  <a:srgbClr val="55565A"/>
                </a:solidFill>
                <a:latin typeface="Frutiger LT Com 55 Roman"/>
              </a:rPr>
              <a:t>. 2002;13:1009–1101; 6. </a:t>
            </a:r>
            <a:r>
              <a:rPr lang="lt-LT" sz="800" dirty="0" err="1">
                <a:solidFill>
                  <a:srgbClr val="55565A"/>
                </a:solidFill>
                <a:latin typeface="Frutiger LT Com 55 Roman"/>
              </a:rPr>
              <a:t>Akagi</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i="1" dirty="0" err="1">
                <a:solidFill>
                  <a:srgbClr val="55565A"/>
                </a:solidFill>
                <a:latin typeface="Frutiger LT Com 55 Roman"/>
              </a:rPr>
              <a:t>Circ</a:t>
            </a:r>
            <a:r>
              <a:rPr lang="lt-LT" sz="800" i="1" dirty="0">
                <a:solidFill>
                  <a:srgbClr val="55565A"/>
                </a:solidFill>
                <a:latin typeface="Frutiger LT Com 55 Roman"/>
              </a:rPr>
              <a:t> J</a:t>
            </a:r>
            <a:r>
              <a:rPr lang="lt-LT" sz="800" dirty="0">
                <a:solidFill>
                  <a:srgbClr val="55565A"/>
                </a:solidFill>
                <a:latin typeface="Frutiger LT Com 55 Roman"/>
              </a:rPr>
              <a:t>. 2007;71:559-564; 7. </a:t>
            </a:r>
            <a:r>
              <a:rPr lang="lt-LT" sz="800" dirty="0" err="1">
                <a:solidFill>
                  <a:srgbClr val="55565A"/>
                </a:solidFill>
                <a:latin typeface="Frutiger LT Com 55 Roman"/>
              </a:rPr>
              <a:t>Barst</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i="1" dirty="0" err="1">
                <a:solidFill>
                  <a:srgbClr val="55565A"/>
                </a:solidFill>
                <a:latin typeface="Frutiger LT Com 55 Roman"/>
              </a:rPr>
              <a:t>MMWR</a:t>
            </a:r>
            <a:r>
              <a:rPr lang="lt-LT" sz="800" i="1" dirty="0">
                <a:solidFill>
                  <a:srgbClr val="55565A"/>
                </a:solidFill>
                <a:latin typeface="Frutiger LT Com 55 Roman"/>
              </a:rPr>
              <a:t> </a:t>
            </a:r>
            <a:r>
              <a:rPr lang="lt-LT" sz="800" i="1" dirty="0" err="1">
                <a:solidFill>
                  <a:srgbClr val="55565A"/>
                </a:solidFill>
                <a:latin typeface="Frutiger LT Com 55 Roman"/>
              </a:rPr>
              <a:t>Morb</a:t>
            </a:r>
            <a:r>
              <a:rPr lang="lt-LT" sz="800" i="1" dirty="0">
                <a:solidFill>
                  <a:srgbClr val="55565A"/>
                </a:solidFill>
                <a:latin typeface="Frutiger LT Com 55 Roman"/>
              </a:rPr>
              <a:t> </a:t>
            </a:r>
            <a:r>
              <a:rPr lang="lt-LT" sz="800" i="1" dirty="0" err="1">
                <a:solidFill>
                  <a:srgbClr val="55565A"/>
                </a:solidFill>
                <a:latin typeface="Frutiger LT Com 55 Roman"/>
              </a:rPr>
              <a:t>Mortal</a:t>
            </a:r>
            <a:r>
              <a:rPr lang="lt-LT" sz="800" i="1" dirty="0">
                <a:solidFill>
                  <a:srgbClr val="55565A"/>
                </a:solidFill>
                <a:latin typeface="Frutiger LT Com 55 Roman"/>
              </a:rPr>
              <a:t> </a:t>
            </a:r>
            <a:r>
              <a:rPr lang="lt-LT" sz="800" i="1" dirty="0" err="1">
                <a:solidFill>
                  <a:srgbClr val="55565A"/>
                </a:solidFill>
                <a:latin typeface="Frutiger LT Com 55 Roman"/>
              </a:rPr>
              <a:t>Wkly</a:t>
            </a:r>
            <a:r>
              <a:rPr lang="lt-LT" sz="800" i="1" dirty="0">
                <a:solidFill>
                  <a:srgbClr val="55565A"/>
                </a:solidFill>
                <a:latin typeface="Frutiger LT Com 55 Roman"/>
              </a:rPr>
              <a:t> </a:t>
            </a:r>
            <a:r>
              <a:rPr lang="lt-LT" sz="800" i="1" dirty="0" err="1">
                <a:solidFill>
                  <a:srgbClr val="55565A"/>
                </a:solidFill>
                <a:latin typeface="Frutiger LT Com 55 Roman"/>
              </a:rPr>
              <a:t>Rep</a:t>
            </a:r>
            <a:r>
              <a:rPr lang="lt-LT" sz="800" dirty="0">
                <a:solidFill>
                  <a:srgbClr val="55565A"/>
                </a:solidFill>
                <a:latin typeface="Frutiger LT Com 55 Roman"/>
              </a:rPr>
              <a:t>. 2007;56:170-172</a:t>
            </a:r>
          </a:p>
        </p:txBody>
      </p:sp>
      <p:sp>
        <p:nvSpPr>
          <p:cNvPr id="22" name="Text Box 15"/>
          <p:cNvSpPr txBox="1">
            <a:spLocks noChangeArrowheads="1"/>
          </p:cNvSpPr>
          <p:nvPr/>
        </p:nvSpPr>
        <p:spPr bwMode="auto">
          <a:xfrm>
            <a:off x="5652120" y="5085184"/>
            <a:ext cx="381000" cy="230188"/>
          </a:xfrm>
          <a:prstGeom prst="rect">
            <a:avLst/>
          </a:prstGeom>
          <a:noFill/>
          <a:ln w="9525">
            <a:noFill/>
            <a:miter lim="800000"/>
            <a:headEnd/>
            <a:tailEnd/>
          </a:ln>
        </p:spPr>
        <p:txBody>
          <a:bodyPr>
            <a:spAutoFit/>
          </a:bodyPr>
          <a:lstStyle/>
          <a:p>
            <a:pPr fontAlgn="base">
              <a:spcBef>
                <a:spcPct val="0"/>
              </a:spcBef>
              <a:spcAft>
                <a:spcPct val="0"/>
              </a:spcAft>
            </a:pPr>
            <a:r>
              <a:rPr lang="lt-LT" sz="900" b="1" dirty="0">
                <a:solidFill>
                  <a:srgbClr val="55565A"/>
                </a:solidFill>
                <a:latin typeface="Frutiger LT Com 55 Roman"/>
              </a:rPr>
              <a:t>6,7</a:t>
            </a:r>
          </a:p>
        </p:txBody>
      </p:sp>
    </p:spTree>
    <p:extLst>
      <p:ext uri="{BB962C8B-B14F-4D97-AF65-F5344CB8AC3E}">
        <p14:creationId xmlns:p14="http://schemas.microsoft.com/office/powerpoint/2010/main" val="213921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lt-LT" sz="3000" dirty="0"/>
              <a:t>Patogenų centriniame veniniame kateteryje aptikimo dažnis</a:t>
            </a:r>
          </a:p>
        </p:txBody>
      </p:sp>
      <p:sp>
        <p:nvSpPr>
          <p:cNvPr id="3" name="Inhaltsplatzhalter 2"/>
          <p:cNvSpPr>
            <a:spLocks noGrp="1"/>
          </p:cNvSpPr>
          <p:nvPr>
            <p:ph idx="1"/>
          </p:nvPr>
        </p:nvSpPr>
        <p:spPr>
          <a:xfrm>
            <a:off x="264513" y="1613140"/>
            <a:ext cx="2376264" cy="1108720"/>
          </a:xfrm>
        </p:spPr>
        <p:txBody>
          <a:bodyPr>
            <a:normAutofit/>
          </a:bodyPr>
          <a:lstStyle/>
          <a:p>
            <a:pPr algn="ctr">
              <a:buClr>
                <a:srgbClr val="D00A2D"/>
              </a:buClr>
            </a:pPr>
            <a:r>
              <a:rPr lang="lt-LT" sz="1800" dirty="0"/>
              <a:t>Dažais pažymėti sriegio grioveliai</a:t>
            </a:r>
            <a:r>
              <a:rPr lang="lt-LT" sz="1800" baseline="30000" dirty="0"/>
              <a:t>1</a:t>
            </a:r>
          </a:p>
        </p:txBody>
      </p:sp>
      <p:sp>
        <p:nvSpPr>
          <p:cNvPr id="5" name="Inhaltsplatzhalter 2"/>
          <p:cNvSpPr txBox="1">
            <a:spLocks/>
          </p:cNvSpPr>
          <p:nvPr/>
        </p:nvSpPr>
        <p:spPr>
          <a:xfrm>
            <a:off x="3275856" y="1600200"/>
            <a:ext cx="2376264" cy="110872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lang="de-DE" sz="2400" kern="1200">
                <a:solidFill>
                  <a:srgbClr val="55565A"/>
                </a:solidFill>
                <a:latin typeface="+mn-lt"/>
                <a:ea typeface="+mn-ea"/>
                <a:cs typeface="+mn-cs"/>
              </a:defRPr>
            </a:lvl1pPr>
            <a:lvl2pPr marL="742950" indent="-28575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2pPr>
            <a:lvl3pPr marL="11430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3pPr>
            <a:lvl4pPr marL="16002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de-AT" sz="28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Clr>
                <a:srgbClr val="D00A2D"/>
              </a:buClr>
            </a:pPr>
            <a:r>
              <a:rPr lang="lt-LT" sz="1800" dirty="0"/>
              <a:t>Užsiteršia nuimant</a:t>
            </a:r>
            <a:r>
              <a:rPr lang="lt-LT" sz="1800" baseline="30000" dirty="0"/>
              <a:t>2</a:t>
            </a:r>
          </a:p>
        </p:txBody>
      </p:sp>
      <p:sp>
        <p:nvSpPr>
          <p:cNvPr id="6" name="Inhaltsplatzhalter 2"/>
          <p:cNvSpPr txBox="1">
            <a:spLocks/>
          </p:cNvSpPr>
          <p:nvPr/>
        </p:nvSpPr>
        <p:spPr>
          <a:xfrm>
            <a:off x="6287199" y="1268760"/>
            <a:ext cx="2592288" cy="144016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de-DE" sz="2400" kern="1200">
                <a:solidFill>
                  <a:srgbClr val="55565A"/>
                </a:solidFill>
                <a:latin typeface="+mn-lt"/>
                <a:ea typeface="+mn-ea"/>
                <a:cs typeface="+mn-cs"/>
              </a:defRPr>
            </a:lvl1pPr>
            <a:lvl2pPr marL="742950" indent="-28575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2pPr>
            <a:lvl3pPr marL="11430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3pPr>
            <a:lvl4pPr marL="16002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de-AT" sz="28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Clr>
                <a:srgbClr val="D00A2D"/>
              </a:buClr>
            </a:pPr>
            <a:r>
              <a:rPr lang="lt-LT" sz="1800" dirty="0"/>
              <a:t>Jungtis padengta apsauginiu plastik</a:t>
            </a:r>
            <a:r>
              <a:rPr lang="en-US" sz="1800" dirty="0" err="1"/>
              <a:t>iniu</a:t>
            </a:r>
            <a:r>
              <a:rPr lang="en-US" sz="1800" dirty="0"/>
              <a:t> </a:t>
            </a:r>
            <a:r>
              <a:rPr lang="en-US" sz="1800" dirty="0" err="1"/>
              <a:t>dangalu</a:t>
            </a:r>
            <a:br>
              <a:rPr lang="lt-LT" sz="1800" dirty="0"/>
            </a:br>
            <a:r>
              <a:rPr lang="lt-LT" sz="1400" dirty="0"/>
              <a:t>(p</a:t>
            </a:r>
            <a:r>
              <a:rPr lang="en-US" sz="1400" dirty="0" err="1"/>
              <a:t>avyzdyje</a:t>
            </a:r>
            <a:r>
              <a:rPr lang="en-US" sz="1400" dirty="0"/>
              <a:t> </a:t>
            </a:r>
            <a:r>
              <a:rPr lang="en-US" sz="1400" dirty="0" err="1"/>
              <a:t>parodyta</a:t>
            </a:r>
            <a:r>
              <a:rPr lang="en-US" sz="1400" dirty="0"/>
              <a:t>:</a:t>
            </a:r>
            <a:r>
              <a:rPr lang="lt-LT" sz="1400" dirty="0"/>
              <a:t> GLAD Press’n Seal®)</a:t>
            </a:r>
          </a:p>
        </p:txBody>
      </p:sp>
      <p:pic>
        <p:nvPicPr>
          <p:cNvPr id="7" name="Picture 2"/>
          <p:cNvPicPr>
            <a:picLocks noChangeAspect="1" noChangeArrowheads="1"/>
          </p:cNvPicPr>
          <p:nvPr/>
        </p:nvPicPr>
        <p:blipFill>
          <a:blip r:embed="rId2" cstate="print"/>
          <a:srcRect/>
          <a:stretch>
            <a:fillRect/>
          </a:stretch>
        </p:blipFill>
        <p:spPr bwMode="auto">
          <a:xfrm>
            <a:off x="168882" y="2506837"/>
            <a:ext cx="2571569" cy="2133513"/>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2784793" y="2519536"/>
            <a:ext cx="3329847" cy="213360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158983" y="2532237"/>
            <a:ext cx="2858018" cy="2108199"/>
          </a:xfrm>
          <a:prstGeom prst="rect">
            <a:avLst/>
          </a:prstGeom>
          <a:noFill/>
          <a:ln w="9525">
            <a:noFill/>
            <a:miter lim="800000"/>
            <a:headEnd/>
            <a:tailEnd/>
          </a:ln>
        </p:spPr>
      </p:pic>
      <p:sp>
        <p:nvSpPr>
          <p:cNvPr id="10" name="Inhaltsplatzhalter 2"/>
          <p:cNvSpPr txBox="1">
            <a:spLocks/>
          </p:cNvSpPr>
          <p:nvPr/>
        </p:nvSpPr>
        <p:spPr>
          <a:xfrm>
            <a:off x="418722" y="4707761"/>
            <a:ext cx="8329742" cy="110872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lang="de-DE" sz="2400" kern="1200">
                <a:solidFill>
                  <a:srgbClr val="55565A"/>
                </a:solidFill>
                <a:latin typeface="+mn-lt"/>
                <a:ea typeface="+mn-ea"/>
                <a:cs typeface="+mn-cs"/>
              </a:defRPr>
            </a:lvl1pPr>
            <a:lvl2pPr marL="742950" indent="-28575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2pPr>
            <a:lvl3pPr marL="11430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3pPr>
            <a:lvl4pPr marL="1600200" indent="-228600" algn="l" defTabSz="914400" rtl="0" eaLnBrk="1" latinLnBrk="0" hangingPunct="1">
              <a:spcBef>
                <a:spcPct val="20000"/>
              </a:spcBef>
              <a:buClr>
                <a:srgbClr val="D00A2D"/>
              </a:buClr>
              <a:buFont typeface="Arial" panose="020B0604020202020204" pitchFamily="34" charset="0"/>
              <a:buChar char="•"/>
              <a:defRPr lang="de-DE" sz="2400" kern="1200">
                <a:solidFill>
                  <a:srgbClr val="5556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de-AT" sz="28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Clr>
                <a:srgbClr val="D00A2D"/>
              </a:buClr>
            </a:pPr>
            <a:r>
              <a:rPr lang="lt-LT" sz="1800" dirty="0"/>
              <a:t>GLAD Press'n Seal® yra sandari p</a:t>
            </a:r>
            <a:r>
              <a:rPr lang="en-US" sz="1800" dirty="0" err="1"/>
              <a:t>olietileno</a:t>
            </a:r>
            <a:r>
              <a:rPr lang="lt-LT" sz="1800" dirty="0"/>
              <a:t> plėvelė, kuri gali būti naudojama kateterio </a:t>
            </a:r>
            <a:r>
              <a:rPr lang="en-US" sz="1800" dirty="0" err="1"/>
              <a:t>šakotuvo</a:t>
            </a:r>
            <a:r>
              <a:rPr lang="lt-LT" sz="1800" dirty="0"/>
              <a:t> jungčiai apsaugoti nuo vandens užteršimo</a:t>
            </a:r>
            <a:r>
              <a:rPr lang="lt-LT" sz="1800" baseline="30000" dirty="0"/>
              <a:t>2</a:t>
            </a:r>
          </a:p>
        </p:txBody>
      </p:sp>
      <p:sp>
        <p:nvSpPr>
          <p:cNvPr id="11" name="TextBox 10"/>
          <p:cNvSpPr txBox="1"/>
          <p:nvPr/>
        </p:nvSpPr>
        <p:spPr>
          <a:xfrm>
            <a:off x="611560" y="5803781"/>
            <a:ext cx="7272808" cy="433531"/>
          </a:xfrm>
          <a:prstGeom prst="rect">
            <a:avLst/>
          </a:prstGeom>
          <a:solidFill>
            <a:sysClr val="window" lastClr="FFFFFF"/>
          </a:solidFill>
        </p:spPr>
        <p:txBody>
          <a:bodyPr wrap="square" lIns="0" tIns="0" rIns="0" bIns="0" rtlCol="0">
            <a:noAutofit/>
          </a:bodyPr>
          <a:lstStyle/>
          <a:p>
            <a:r>
              <a:rPr lang="lt-LT" sz="800">
                <a:solidFill>
                  <a:srgbClr val="55565A"/>
                </a:solidFill>
                <a:latin typeface="Frutiger LT Com 55 Roman"/>
              </a:rPr>
              <a:t>1. Ivy et al. Infect Control Hosp Epidemiol. 2009;30:823-829; 2. Doran. Health Matters; Herbst 2008. http://www.phassociation.org/Document.Doc?id=226. Accessed in May 2010</a:t>
            </a:r>
          </a:p>
        </p:txBody>
      </p:sp>
    </p:spTree>
    <p:extLst>
      <p:ext uri="{BB962C8B-B14F-4D97-AF65-F5344CB8AC3E}">
        <p14:creationId xmlns:p14="http://schemas.microsoft.com/office/powerpoint/2010/main" val="110364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404664"/>
            <a:ext cx="8352928" cy="864096"/>
          </a:xfrm>
        </p:spPr>
        <p:txBody>
          <a:bodyPr/>
          <a:lstStyle/>
          <a:p>
            <a:r>
              <a:rPr lang="lt-LT" sz="3000" dirty="0"/>
              <a:t>Plaučių hipertenzijos </a:t>
            </a:r>
            <a:r>
              <a:rPr lang="en-US" sz="3000" dirty="0" err="1"/>
              <a:t>asociacija</a:t>
            </a:r>
            <a:r>
              <a:rPr lang="lt-LT" sz="3000" dirty="0"/>
              <a:t>:</a:t>
            </a:r>
            <a:br>
              <a:rPr lang="lt-LT" sz="3000" dirty="0"/>
            </a:br>
            <a:r>
              <a:rPr lang="lt-LT" sz="3000" dirty="0"/>
              <a:t>kraujotakos infekcijos gairės ir kateterio priežiūra</a:t>
            </a:r>
          </a:p>
        </p:txBody>
      </p:sp>
      <p:sp>
        <p:nvSpPr>
          <p:cNvPr id="3" name="Inhaltsplatzhalter 2"/>
          <p:cNvSpPr>
            <a:spLocks noGrp="1"/>
          </p:cNvSpPr>
          <p:nvPr>
            <p:ph idx="1"/>
          </p:nvPr>
        </p:nvSpPr>
        <p:spPr>
          <a:xfrm>
            <a:off x="611560" y="1600200"/>
            <a:ext cx="8136904" cy="4637112"/>
          </a:xfrm>
        </p:spPr>
        <p:txBody>
          <a:bodyPr>
            <a:normAutofit/>
          </a:bodyPr>
          <a:lstStyle/>
          <a:p>
            <a:pPr>
              <a:buClr>
                <a:srgbClr val="D00A2D"/>
              </a:buClr>
            </a:pPr>
            <a:r>
              <a:rPr lang="lt-LT" b="1" dirty="0"/>
              <a:t>Galimos kraujotakos infekcijų patekimo vietos</a:t>
            </a:r>
          </a:p>
          <a:p>
            <a:pPr marL="457200" indent="-457200">
              <a:buClr>
                <a:srgbClr val="D00A2D"/>
              </a:buClr>
              <a:buFont typeface="Arial" panose="020B0604020202020204" pitchFamily="34" charset="0"/>
              <a:buChar char="•"/>
            </a:pPr>
            <a:endParaRPr lang="de-DE" dirty="0"/>
          </a:p>
          <a:p>
            <a:pPr marL="361950" indent="-361950">
              <a:buClr>
                <a:srgbClr val="D00A2D"/>
              </a:buClr>
              <a:buFont typeface="Arial" panose="020B0604020202020204" pitchFamily="34" charset="0"/>
              <a:buChar char="•"/>
            </a:pPr>
            <a:r>
              <a:rPr lang="lt-LT" dirty="0"/>
              <a:t>CVK įvedimo per odą vieta</a:t>
            </a:r>
          </a:p>
          <a:p>
            <a:pPr marL="361950" indent="-361950">
              <a:buClr>
                <a:srgbClr val="D00A2D"/>
              </a:buClr>
              <a:buFont typeface="Arial" panose="020B0604020202020204" pitchFamily="34" charset="0"/>
              <a:buChar char="•"/>
            </a:pPr>
            <a:r>
              <a:rPr lang="lt-LT" dirty="0"/>
              <a:t>Kateterio </a:t>
            </a:r>
            <a:r>
              <a:rPr lang="en-US" dirty="0" err="1"/>
              <a:t>šakotuvo</a:t>
            </a:r>
            <a:r>
              <a:rPr lang="lt-LT" dirty="0"/>
              <a:t> ir vamzdelio jungtys</a:t>
            </a:r>
          </a:p>
          <a:p>
            <a:pPr marL="361950" indent="-361950">
              <a:buClr>
                <a:srgbClr val="D00A2D"/>
              </a:buClr>
              <a:buFont typeface="Arial" panose="020B0604020202020204" pitchFamily="34" charset="0"/>
              <a:buChar char="•"/>
            </a:pPr>
            <a:r>
              <a:rPr lang="lt-LT" dirty="0"/>
              <a:t>Prostaglandinų </a:t>
            </a:r>
            <a:r>
              <a:rPr lang="en-US" dirty="0" err="1"/>
              <a:t>flakonai</a:t>
            </a:r>
            <a:r>
              <a:rPr lang="lt-LT" dirty="0"/>
              <a:t> ir talpyklės</a:t>
            </a:r>
          </a:p>
          <a:p>
            <a:pPr>
              <a:buClr>
                <a:srgbClr val="D00A2D"/>
              </a:buClr>
            </a:pPr>
            <a:endParaRPr lang="de-AT" sz="2000" dirty="0"/>
          </a:p>
          <a:p>
            <a:pPr>
              <a:buClr>
                <a:srgbClr val="D00A2D"/>
              </a:buClr>
            </a:pPr>
            <a:endParaRPr lang="pl-PL" sz="1400" dirty="0"/>
          </a:p>
        </p:txBody>
      </p:sp>
      <p:sp>
        <p:nvSpPr>
          <p:cNvPr id="2" name="Rechteck 1"/>
          <p:cNvSpPr/>
          <p:nvPr/>
        </p:nvSpPr>
        <p:spPr>
          <a:xfrm>
            <a:off x="683568" y="4725144"/>
            <a:ext cx="2627642" cy="307777"/>
          </a:xfrm>
          <a:prstGeom prst="rect">
            <a:avLst/>
          </a:prstGeom>
        </p:spPr>
        <p:txBody>
          <a:bodyPr wrap="none">
            <a:spAutoFit/>
          </a:bodyPr>
          <a:lstStyle/>
          <a:p>
            <a:r>
              <a:rPr lang="lt-LT" sz="1400" dirty="0">
                <a:solidFill>
                  <a:srgbClr val="55565A"/>
                </a:solidFill>
                <a:latin typeface="Frutiger LT Com 55 Roman"/>
              </a:rPr>
              <a:t>CVK = centrinės venos kateteris</a:t>
            </a:r>
          </a:p>
        </p:txBody>
      </p:sp>
    </p:spTree>
    <p:extLst>
      <p:ext uri="{BB962C8B-B14F-4D97-AF65-F5344CB8AC3E}">
        <p14:creationId xmlns:p14="http://schemas.microsoft.com/office/powerpoint/2010/main" val="333921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sz="3000" dirty="0"/>
              <a:t>Plaučių hipertenzijos </a:t>
            </a:r>
            <a:r>
              <a:rPr lang="en-US" sz="3000" dirty="0" err="1"/>
              <a:t>asociacija</a:t>
            </a:r>
            <a:r>
              <a:rPr lang="en-US" sz="3000" dirty="0"/>
              <a:t>:</a:t>
            </a:r>
            <a:br>
              <a:rPr lang="en-US" sz="3000" dirty="0"/>
            </a:br>
            <a:r>
              <a:rPr lang="lt-LT" sz="3000" dirty="0"/>
              <a:t>KI gairės ir kateterio priežiūra</a:t>
            </a:r>
          </a:p>
        </p:txBody>
      </p:sp>
      <p:sp>
        <p:nvSpPr>
          <p:cNvPr id="3" name="Inhaltsplatzhalter 2"/>
          <p:cNvSpPr>
            <a:spLocks noGrp="1"/>
          </p:cNvSpPr>
          <p:nvPr>
            <p:ph idx="1"/>
          </p:nvPr>
        </p:nvSpPr>
        <p:spPr>
          <a:xfrm>
            <a:off x="611560" y="1600200"/>
            <a:ext cx="8136904" cy="4637112"/>
          </a:xfrm>
        </p:spPr>
        <p:txBody>
          <a:bodyPr>
            <a:normAutofit/>
          </a:bodyPr>
          <a:lstStyle/>
          <a:p>
            <a:pPr>
              <a:buClr>
                <a:srgbClr val="D00A2D"/>
              </a:buClr>
            </a:pPr>
            <a:r>
              <a:rPr lang="lt-LT" b="1" dirty="0"/>
              <a:t>Reikia laikytis plaučių hipertenzijos </a:t>
            </a:r>
            <a:r>
              <a:rPr lang="en-US" b="1" dirty="0" err="1"/>
              <a:t>asociacijos</a:t>
            </a:r>
            <a:r>
              <a:rPr lang="lt-LT" b="1" dirty="0"/>
              <a:t> KSKI prevencijos rekomendacijų </a:t>
            </a:r>
            <a:r>
              <a:rPr lang="lt-LT" b="1" baseline="30000" dirty="0"/>
              <a:t>1</a:t>
            </a:r>
          </a:p>
          <a:p>
            <a:pPr marL="457200" indent="-457200">
              <a:buClr>
                <a:srgbClr val="D00A2D"/>
              </a:buClr>
              <a:buFont typeface="Arial" panose="020B0604020202020204" pitchFamily="34" charset="0"/>
              <a:buChar char="•"/>
            </a:pPr>
            <a:endParaRPr lang="de-DE" dirty="0"/>
          </a:p>
          <a:p>
            <a:pPr marL="361950" indent="-361950">
              <a:buClr>
                <a:srgbClr val="D00A2D"/>
              </a:buClr>
              <a:buFont typeface="Arial" panose="020B0604020202020204" pitchFamily="34" charset="0"/>
              <a:buChar char="•"/>
            </a:pPr>
            <a:r>
              <a:rPr lang="lt-LT" dirty="0"/>
              <a:t>Svarbiausia – apsaugoti kateterio </a:t>
            </a:r>
            <a:r>
              <a:rPr lang="en-US" dirty="0" err="1"/>
              <a:t>šakotuvą</a:t>
            </a:r>
            <a:endParaRPr lang="lt-LT" dirty="0"/>
          </a:p>
          <a:p>
            <a:pPr marL="361950" indent="-361950">
              <a:buClr>
                <a:srgbClr val="D00A2D"/>
              </a:buClr>
              <a:buFont typeface="Arial" panose="020B0604020202020204" pitchFamily="34" charset="0"/>
              <a:buChar char="•"/>
            </a:pPr>
            <a:r>
              <a:rPr lang="lt-LT" dirty="0"/>
              <a:t>Svarbu vengti </a:t>
            </a:r>
            <a:r>
              <a:rPr lang="en-US" dirty="0" err="1"/>
              <a:t>sąlyčio</a:t>
            </a:r>
            <a:r>
              <a:rPr lang="lt-LT" dirty="0"/>
              <a:t> su vandeniu</a:t>
            </a:r>
          </a:p>
          <a:p>
            <a:pPr marL="361950" indent="-361950">
              <a:buClr>
                <a:srgbClr val="D00A2D"/>
              </a:buClr>
              <a:buFont typeface="Arial" panose="020B0604020202020204" pitchFamily="34" charset="0"/>
              <a:buChar char="•"/>
            </a:pPr>
            <a:r>
              <a:rPr lang="lt-LT" dirty="0"/>
              <a:t>Pasirūpinkite, kad tvarstis įvedimo vietoje būtų tinkamas, ir stebėkite vietą</a:t>
            </a:r>
          </a:p>
          <a:p>
            <a:pPr>
              <a:buClr>
                <a:srgbClr val="D00A2D"/>
              </a:buClr>
            </a:pPr>
            <a:endParaRPr lang="de-AT" sz="2000" dirty="0"/>
          </a:p>
          <a:p>
            <a:pPr>
              <a:buClr>
                <a:srgbClr val="D00A2D"/>
              </a:buClr>
            </a:pPr>
            <a:endParaRPr lang="pl-PL" sz="1400" dirty="0"/>
          </a:p>
        </p:txBody>
      </p:sp>
      <p:sp>
        <p:nvSpPr>
          <p:cNvPr id="5" name="TextBox 4"/>
          <p:cNvSpPr txBox="1"/>
          <p:nvPr/>
        </p:nvSpPr>
        <p:spPr>
          <a:xfrm>
            <a:off x="611560" y="5803781"/>
            <a:ext cx="7272808" cy="433531"/>
          </a:xfrm>
          <a:prstGeom prst="rect">
            <a:avLst/>
          </a:prstGeom>
          <a:solidFill>
            <a:sysClr val="window" lastClr="FFFFFF"/>
          </a:solidFill>
        </p:spPr>
        <p:txBody>
          <a:bodyPr wrap="square" lIns="0" tIns="0" rIns="0" bIns="0" rtlCol="0">
            <a:noAutofit/>
          </a:bodyPr>
          <a:lstStyle/>
          <a:p>
            <a:r>
              <a:rPr lang="lt-LT" sz="800" dirty="0">
                <a:solidFill>
                  <a:srgbClr val="55565A"/>
                </a:solidFill>
                <a:latin typeface="Frutiger LT Com 55 Roman"/>
              </a:rPr>
              <a:t>KI = kraujotakos infekcija; KSKI = su kateteriu susijusi kraujotakos infekcija; </a:t>
            </a:r>
          </a:p>
          <a:p>
            <a:r>
              <a:rPr lang="lt-LT" sz="800" dirty="0">
                <a:solidFill>
                  <a:srgbClr val="55565A"/>
                </a:solidFill>
                <a:latin typeface="Frutiger LT Com 55 Roman"/>
              </a:rPr>
              <a:t>1. </a:t>
            </a:r>
            <a:r>
              <a:rPr lang="lt-LT" sz="800" dirty="0" err="1">
                <a:solidFill>
                  <a:srgbClr val="55565A"/>
                </a:solidFill>
                <a:latin typeface="Frutiger LT Com 55 Roman"/>
              </a:rPr>
              <a:t>Doran</a:t>
            </a:r>
            <a:r>
              <a:rPr lang="lt-LT" sz="800" dirty="0">
                <a:solidFill>
                  <a:srgbClr val="55565A"/>
                </a:solidFill>
                <a:latin typeface="Frutiger LT Com 55 Roman"/>
              </a:rPr>
              <a:t> et </a:t>
            </a:r>
            <a:r>
              <a:rPr lang="lt-LT" sz="800" dirty="0" err="1">
                <a:solidFill>
                  <a:srgbClr val="55565A"/>
                </a:solidFill>
                <a:latin typeface="Frutiger LT Com 55 Roman"/>
              </a:rPr>
              <a:t>al</a:t>
            </a:r>
            <a:r>
              <a:rPr lang="lt-LT" sz="800" dirty="0">
                <a:solidFill>
                  <a:srgbClr val="55565A"/>
                </a:solidFill>
                <a:latin typeface="Frutiger LT Com 55 Roman"/>
              </a:rPr>
              <a:t>. </a:t>
            </a:r>
            <a:r>
              <a:rPr lang="lt-LT" sz="800" dirty="0" err="1">
                <a:solidFill>
                  <a:srgbClr val="55565A"/>
                </a:solidFill>
                <a:latin typeface="Frutiger LT Com 55 Roman"/>
              </a:rPr>
              <a:t>Adv</a:t>
            </a:r>
            <a:r>
              <a:rPr lang="lt-LT" sz="800" dirty="0">
                <a:solidFill>
                  <a:srgbClr val="55565A"/>
                </a:solidFill>
                <a:latin typeface="Frutiger LT Com 55 Roman"/>
              </a:rPr>
              <a:t> </a:t>
            </a:r>
            <a:r>
              <a:rPr lang="lt-LT" sz="800" dirty="0" err="1">
                <a:solidFill>
                  <a:srgbClr val="55565A"/>
                </a:solidFill>
                <a:latin typeface="Frutiger LT Com 55 Roman"/>
              </a:rPr>
              <a:t>Pulm</a:t>
            </a:r>
            <a:r>
              <a:rPr lang="lt-LT" sz="800" dirty="0">
                <a:solidFill>
                  <a:srgbClr val="55565A"/>
                </a:solidFill>
                <a:latin typeface="Frutiger LT Com 55 Roman"/>
              </a:rPr>
              <a:t> </a:t>
            </a:r>
            <a:r>
              <a:rPr lang="lt-LT" sz="800" dirty="0" err="1">
                <a:solidFill>
                  <a:srgbClr val="55565A"/>
                </a:solidFill>
                <a:latin typeface="Frutiger LT Com 55 Roman"/>
              </a:rPr>
              <a:t>Hypertens</a:t>
            </a:r>
            <a:r>
              <a:rPr lang="lt-LT" sz="800" dirty="0">
                <a:solidFill>
                  <a:srgbClr val="55565A"/>
                </a:solidFill>
                <a:latin typeface="Frutiger LT Com 55 Roman"/>
              </a:rPr>
              <a:t>. 2008;7:245-248</a:t>
            </a:r>
          </a:p>
        </p:txBody>
      </p:sp>
    </p:spTree>
    <p:extLst>
      <p:ext uri="{BB962C8B-B14F-4D97-AF65-F5344CB8AC3E}">
        <p14:creationId xmlns:p14="http://schemas.microsoft.com/office/powerpoint/2010/main" val="3999180264"/>
      </p:ext>
    </p:extLst>
  </p:cSld>
  <p:clrMapOvr>
    <a:masterClrMapping/>
  </p:clrMapOvr>
</p:sld>
</file>

<file path=ppt/theme/theme1.xml><?xml version="1.0" encoding="utf-8"?>
<a:theme xmlns:a="http://schemas.openxmlformats.org/drawingml/2006/main" name="AmomedPPT_template_20160929">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AmomedPPT_template_inclPagenumbers_20160929_Template</Template>
  <TotalTime>0</TotalTime>
  <Words>3613</Words>
  <Application>Microsoft Office PowerPoint</Application>
  <PresentationFormat>On-screen Show (4:3)</PresentationFormat>
  <Paragraphs>333</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Frutiger LT Com 55 Roman</vt:lpstr>
      <vt:lpstr>Wingdings</vt:lpstr>
      <vt:lpstr>AmomedPPT_template_20160929</vt:lpstr>
      <vt:lpstr>Sveikatos priežiūros specialistų mokymai apie saugų darbą su į veną leidžiamu treprostiniliu ir kaip išvengti su kateteriu susijusių kraujotakos infekcijų (KSKI)  </vt:lpstr>
      <vt:lpstr>Pagrindas</vt:lpstr>
      <vt:lpstr>Pagrindinės šio mokymų modulio dalys</vt:lpstr>
      <vt:lpstr>Su kateteriu susijusių kraujotakos infekcijų (KSKI) rizika</vt:lpstr>
      <vt:lpstr>KSKI ir į veną ledidžiami prostanoidai: LKC retrospektyvus tyrimas </vt:lpstr>
      <vt:lpstr>Su gydymu susijusių KSKI dažnis</vt:lpstr>
      <vt:lpstr>Patogenų centriniame veniniame kateteryje aptikimo dažnis</vt:lpstr>
      <vt:lpstr>Plaučių hipertenzijos asociacija: kraujotakos infekcijos gairės ir kateterio priežiūra</vt:lpstr>
      <vt:lpstr>Plaučių hipertenzijos asociacija: KI gairės ir kateterio priežiūra</vt:lpstr>
      <vt:lpstr>Praktiniai KSKI mažinimo metodai</vt:lpstr>
      <vt:lpstr>Svarbūs pacientų mokymo ir bendrieji principai</vt:lpstr>
      <vt:lpstr>Svarbūs pacientų mokymo ir bendrieji principai</vt:lpstr>
      <vt:lpstr>Infuzinėje sistemoje įrengtas 0,2 mikronų filtras</vt:lpstr>
      <vt:lpstr>Uždara šakotuvo sistema su dviejų kamerų pertvara</vt:lpstr>
      <vt:lpstr>Uždarojo šakotuvo sistema su dviejų kamerų pertvaromis mažina kraujotakos infekcijų riziką</vt:lpstr>
      <vt:lpstr>Šakotuvo apsauga Denverio vaikų ligoninėje</vt:lpstr>
      <vt:lpstr>Denverio vaikų ligoninė Kraujotakos infekcijų dažnis prieš šakotuvo apsaugos įjungimą ir po jo</vt:lpstr>
      <vt:lpstr>Tresuvi preparato charakteristikų santrauka</vt:lpstr>
      <vt:lpstr>Tresuvi preparato charakteristikų santrauka – į veną vartojamas treprostinilis</vt:lpstr>
      <vt:lpstr>Tresuvi preparato charakteristikų santrauka</vt:lpstr>
      <vt:lpstr>Įtariamų KSKI, dozavimo klaidų, pompos ir (arba) infuzijos vamzdelio gedimų nustatymas ir pranešimas  </vt:lpstr>
      <vt:lpstr>Paciento klausimynas</vt:lpstr>
      <vt:lpstr>Vaistinio preparato skyrimas nuolatinės  infuzijos į veną būdu</vt:lpstr>
      <vt:lpstr>Vaistinio preparato skyrimas nuolatinės infuzijos į veną būdu</vt:lpstr>
      <vt:lpstr>Tinkamos infuzinės pompos pasirinkimas</vt:lpstr>
      <vt:lpstr>Infuzinės pompos pavyzdys</vt:lpstr>
      <vt:lpstr>Į veną leidžiamo tirpalo dozės apskaičiavimas</vt:lpstr>
      <vt:lpstr>Perėjimas nuo treprostinilio vartojimo po oda prie vartojimo į veną</vt:lpstr>
      <vt:lpstr>Po oda ir į veną vartojamo treprostinilio biologinis ekvivalentiškumas</vt:lpstr>
      <vt:lpstr>Po oda ir į veną vartojamo treprostinilio biologinis ekvivalentiškumas</vt:lpstr>
      <vt:lpstr>Perėjimas nuo treprostinilio vartojimo po oda prie vartojimo į veną </vt:lpstr>
      <vt:lpstr>KSKI santrauka</vt:lpstr>
      <vt:lpstr>Pagrindinio pacientų mokymo santrauka</vt:lpstr>
      <vt:lpstr>Mokymų dalies santrauka</vt:lpstr>
      <vt:lpstr>Siūloma literatūra</vt:lpstr>
      <vt:lpstr>Pranešimas apie įtariamas nepageidaujamas reakcijas </vt:lpstr>
    </vt:vector>
  </TitlesOfParts>
  <Manager>I014</Manager>
  <Company>Zebra Translations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Z48511</dc:title>
  <dc:subject>Training slides LT</dc:subject>
  <dc:creator>V010</dc:creator>
  <cp:lastModifiedBy>Daniela Schaferl</cp:lastModifiedBy>
  <cp:revision>224</cp:revision>
  <cp:lastPrinted>2018-03-21T15:39:33Z</cp:lastPrinted>
  <dcterms:created xsi:type="dcterms:W3CDTF">2018-03-15T08:31:27Z</dcterms:created>
  <dcterms:modified xsi:type="dcterms:W3CDTF">2021-05-17T21:07:59Z</dcterms:modified>
</cp:coreProperties>
</file>